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Calibri" panose="020F0502020204030204" pitchFamily="34" charset="0"/>
      <p:regular r:id="rId12"/>
      <p:bold r:id="rId13"/>
      <p:italic r:id="rId14"/>
      <p:boldItalic r:id="rId15"/>
    </p:embeddedFont>
    <p:embeddedFont>
      <p:font typeface="Merriweather Bold" panose="020B0604020202020204" charset="0"/>
      <p:bold r:id="rId16"/>
    </p:embeddedFont>
    <p:embeddedFont>
      <p:font typeface="Open Sans" panose="020B0606030504020204" pitchFamily="34" charset="0"/>
      <p:regular r:id="rId17"/>
      <p:bold r:id="rId18"/>
      <p:italic r:id="rId19"/>
      <p:boldItalic r:id="rId20"/>
    </p:embeddedFont>
    <p:embeddedFont>
      <p:font typeface="Open Sans Bold" panose="020B0806030504020204" charset="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95345" autoAdjust="0"/>
  </p:normalViewPr>
  <p:slideViewPr>
    <p:cSldViewPr snapToGrid="0" snapToObjects="1">
      <p:cViewPr varScale="1">
        <p:scale>
          <a:sx n="59" d="100"/>
          <a:sy n="59" d="100"/>
        </p:scale>
        <p:origin x="57" y="381"/>
      </p:cViewPr>
      <p:guideLst/>
    </p:cSldViewPr>
  </p:slideViewPr>
  <p:outlineViewPr>
    <p:cViewPr>
      <p:scale>
        <a:sx n="33" d="100"/>
        <a:sy n="33" d="100"/>
      </p:scale>
      <p:origin x="0" y="0"/>
    </p:cViewPr>
  </p:outlineViewPr>
  <p:notesTextViewPr>
    <p:cViewPr>
      <p:scale>
        <a:sx n="87" d="100"/>
        <a:sy n="87" d="100"/>
      </p:scale>
      <p:origin x="0" y="0"/>
    </p:cViewPr>
  </p:notesTextViewPr>
  <p:sorterViewPr>
    <p:cViewPr>
      <p:scale>
        <a:sx n="100" d="100"/>
        <a:sy n="100" d="100"/>
      </p:scale>
      <p:origin x="0" y="0"/>
    </p:cViewPr>
  </p:sorterViewPr>
  <p:notesViewPr>
    <p:cSldViewPr snapToGrid="0" snapToObjects="1">
      <p:cViewPr varScale="1">
        <p:scale>
          <a:sx n="43" d="100"/>
          <a:sy n="43" d="100"/>
        </p:scale>
        <p:origin x="3162" y="3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42FEAA-80EE-4D7E-B356-A88D6E135799}"/>
              </a:ext>
            </a:extLst>
          </p:cNvPr>
          <p:cNvSpPr>
            <a:spLocks noGrp="1"/>
          </p:cNvSpPr>
          <p:nvPr>
            <p:ph type="hdr" sz="quarter"/>
          </p:nvPr>
        </p:nvSpPr>
        <p:spPr>
          <a:xfrm>
            <a:off x="0" y="0"/>
            <a:ext cx="3565525" cy="7334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94A56-FA1C-4C01-8BB7-23313183EB99}"/>
              </a:ext>
            </a:extLst>
          </p:cNvPr>
          <p:cNvSpPr>
            <a:spLocks noGrp="1"/>
          </p:cNvSpPr>
          <p:nvPr>
            <p:ph type="dt" sz="quarter" idx="1"/>
          </p:nvPr>
        </p:nvSpPr>
        <p:spPr>
          <a:xfrm>
            <a:off x="4660900" y="0"/>
            <a:ext cx="3567113" cy="733425"/>
          </a:xfrm>
          <a:prstGeom prst="rect">
            <a:avLst/>
          </a:prstGeom>
        </p:spPr>
        <p:txBody>
          <a:bodyPr vert="horz" lIns="91440" tIns="45720" rIns="91440" bIns="45720" rtlCol="0"/>
          <a:lstStyle>
            <a:lvl1pPr algn="r">
              <a:defRPr sz="1200"/>
            </a:lvl1pPr>
          </a:lstStyle>
          <a:p>
            <a:fld id="{6263263B-3D0E-475C-B956-ACEB2970F860}" type="datetimeFigureOut">
              <a:rPr lang="en-US" smtClean="0"/>
              <a:t>5/31/2025</a:t>
            </a:fld>
            <a:endParaRPr lang="en-US"/>
          </a:p>
        </p:txBody>
      </p:sp>
      <p:sp>
        <p:nvSpPr>
          <p:cNvPr id="4" name="Footer Placeholder 3">
            <a:extLst>
              <a:ext uri="{FF2B5EF4-FFF2-40B4-BE49-F238E27FC236}">
                <a16:creationId xmlns:a16="http://schemas.microsoft.com/office/drawing/2014/main" id="{61189204-0037-4E97-BA46-A4EA4E516F52}"/>
              </a:ext>
            </a:extLst>
          </p:cNvPr>
          <p:cNvSpPr>
            <a:spLocks noGrp="1"/>
          </p:cNvSpPr>
          <p:nvPr>
            <p:ph type="ftr" sz="quarter" idx="2"/>
          </p:nvPr>
        </p:nvSpPr>
        <p:spPr>
          <a:xfrm>
            <a:off x="0" y="13896975"/>
            <a:ext cx="3565525" cy="733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633FFB-D5E5-4A33-A125-F68C8F97E14C}"/>
              </a:ext>
            </a:extLst>
          </p:cNvPr>
          <p:cNvSpPr>
            <a:spLocks noGrp="1"/>
          </p:cNvSpPr>
          <p:nvPr>
            <p:ph type="sldNum" sz="quarter" idx="3"/>
          </p:nvPr>
        </p:nvSpPr>
        <p:spPr>
          <a:xfrm>
            <a:off x="4660900" y="13896975"/>
            <a:ext cx="3567113" cy="733425"/>
          </a:xfrm>
          <a:prstGeom prst="rect">
            <a:avLst/>
          </a:prstGeom>
        </p:spPr>
        <p:txBody>
          <a:bodyPr vert="horz" lIns="91440" tIns="45720" rIns="91440" bIns="45720" rtlCol="0" anchor="b"/>
          <a:lstStyle>
            <a:lvl1pPr algn="r">
              <a:defRPr sz="1200"/>
            </a:lvl1pPr>
          </a:lstStyle>
          <a:p>
            <a:fld id="{C2E2B93A-7AE3-411D-89D5-0011423ACE49}" type="slidenum">
              <a:rPr lang="en-US" smtClean="0"/>
              <a:t>‹#›</a:t>
            </a:fld>
            <a:endParaRPr lang="en-US"/>
          </a:p>
        </p:txBody>
      </p:sp>
    </p:spTree>
    <p:extLst>
      <p:ext uri="{BB962C8B-B14F-4D97-AF65-F5344CB8AC3E}">
        <p14:creationId xmlns:p14="http://schemas.microsoft.com/office/powerpoint/2010/main" val="4228612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09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explores how AI-powered intelligence systems can transform parliamentary operations in the SADC region.
The key focus is on enhancing decision-making capabilities for lawmakers through the application of advanced AI technologies.
The image on the slide depicts a modern, technology-enabled parliamentary chamber, reflecting the kind of environment where these AI systems could be deployed.
The diverse group of representatives engaged in debate highlights the need for intelligent tools to support complex policy discussions and deliberations.
My goal is to showcase how AI can elevate the quality of parliamentary intelligence and empower more informed, data-driven decision-making across the SADC region.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 high-level overview of the system architecture for our AI-powered parliamentary insights platform.
It highlights the four key components of the system: data collection, AI processing, dashboard generation, and alert distribution.
For data collection, we ingest a variety of sources including legislative documents, public feedback, and media reports.
The AI processing module analyzes this data, identifies patterns and trends, and extracts valuable insights.
These insights are then used to generate customized visualizations and dashboards for parliamentarians.
Finally, the system distributes timely alerts and notifications to users through their preferred communication channels.
The visual diagram helps illustrate the flow of information through the different stages of the system.
Overall, this architecture enables us to provide parliamentarians with a powerful, data-driven decision support tool.
</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is a powerful source of real-time insights into how people feel about brands, products, and current events
Our platform collects posts across major social media platforms like Twitter, Facebook, and Instagram
We use advanced natural language processing to analyze the sentiment expressed in these posts, even in multiple languages and dialects
The data is then visualized to show sentiment trends by geographic region
This allows our clients to quickly identify emerging issues and respond with targeted strategies
Our recommendation engine suggests the best ways to address negative sentiment and capitalize on positive buzz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Committee-specific dashboards provide real-time data and insights to help parliamentarians make informed decisions for their respective policy areas.
The Finance Committee dashboard includes budget performance metrics, economic indicators, and analysis of public spending impact.
The Health Committee dashboard tracks regional health statistics, medical resource distribution, and disease outbreak alerts to support healthcare policy decisions.
The Education Committee dashboard presents school performance data, educational access metrics, and resource allocation insights to guide education policy.
These tailored dashboards empower committees to quickly access the most relevant information and identify trends to improve government oversight and service delivery.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Real-time alerts will help parliamentarians stay informed and responsive to critical events, upcoming sessions, media coverage, and constituent concerns
Emergency notifications provide immediate alerts for urgent situations requiring prompt action
Session reminders keep track of important debates, votes, and deadlines to ensure parliamentarians are prepared
Media mentions highlight press coverage of key legislation, allowing parliamentarians to address public discourse
Constituent concerns surface trending issues that require the parliamentarian's attention and action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Impact Simulation: We can use our decision support system to forecast the effects of proposed legislation, helping policymakers understand the potential impacts before implementation.
Historical Precedent Analysis: By comparing proposed laws to similar past legislation, we can provide valuable context and insights to inform the decision-making process.
Cross-Jurisdictional Comparison: Reviewing how similar laws have been implemented in other countries can give us a broader perspective and highlight best practices.
Budget Allocation Optimization: Our system can analyze funding options to identify the highest-impact investments and help optimize budget allocations.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Data privacy is critical - we have strict protocols to protect citizen information, anonymize personal data, and limit access to secure storage.
• We regularly audit our algorithms for fairness and bias, use diverse training data, and maintain human oversight of recommendations to mitigate algorithmic bias.
• Transparency is a key principle - we strive for explainable AI decisions, public disclosure of our methodologies, and clear documentation of our data sources.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the implementation roadmap for the parliamentary AI system project.
It breaks down the project into 4 key phases, each with a clear timeline and description of the activities involved.
Phase 1 is the assessment phase, where we'll evaluate the current systems and needs. This will take 3 months.
Phase 2 is the development phase, where we'll create the custom dashboard. This will take 6 months.
Phase 3 is the training phase, where we'll educate the staff and parliamentarians. This will take 3 months.
Phase 4 is the deployment phase, where we'll roll out the system across the committees. This will take 4 months.
The timeline shows this is a 16-month project with clear milestones along the way.
The icons and visual elements help make the timeline easy to understand at a glance.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libertydandira.co.zw/" TargetMode="External"/><Relationship Id="rId5" Type="http://schemas.openxmlformats.org/officeDocument/2006/relationships/hyperlink" Target="https://www.msu.ac.zw/"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838206"/>
            <a:ext cx="7556421" cy="2835116"/>
          </a:xfrm>
          <a:prstGeom prst="rect">
            <a:avLst/>
          </a:prstGeom>
          <a:noFill/>
          <a:ln/>
        </p:spPr>
        <p:txBody>
          <a:bodyPr wrap="squar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AI for Parliamentary Intelligence: Enhancing Decision-Making in SADC Region</a:t>
            </a:r>
            <a:endParaRPr lang="en-US" sz="4450" dirty="0"/>
          </a:p>
        </p:txBody>
      </p:sp>
      <p:sp>
        <p:nvSpPr>
          <p:cNvPr id="4" name="Text 1"/>
          <p:cNvSpPr/>
          <p:nvPr/>
        </p:nvSpPr>
        <p:spPr>
          <a:xfrm>
            <a:off x="793790" y="5013484"/>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Transforming parliamentary operations through AI-powered intelligence systems</a:t>
            </a:r>
            <a:endParaRPr lang="en-US" sz="1750" dirty="0"/>
          </a:p>
        </p:txBody>
      </p:sp>
      <p:sp>
        <p:nvSpPr>
          <p:cNvPr id="5" name="Shape 2"/>
          <p:cNvSpPr/>
          <p:nvPr/>
        </p:nvSpPr>
        <p:spPr>
          <a:xfrm>
            <a:off x="793790" y="6011347"/>
            <a:ext cx="362903" cy="362903"/>
          </a:xfrm>
          <a:prstGeom prst="roundRect">
            <a:avLst>
              <a:gd name="adj" fmla="val 25194296"/>
            </a:avLst>
          </a:prstGeom>
          <a:noFill/>
          <a:ln w="7620">
            <a:solidFill>
              <a:srgbClr val="FFFFFF"/>
            </a:solidFill>
            <a:prstDash val="solid"/>
          </a:ln>
        </p:spPr>
      </p:sp>
      <p:sp>
        <p:nvSpPr>
          <p:cNvPr id="7" name="Text 3"/>
          <p:cNvSpPr/>
          <p:nvPr/>
        </p:nvSpPr>
        <p:spPr>
          <a:xfrm>
            <a:off x="1270040" y="5994440"/>
            <a:ext cx="2626757" cy="396835"/>
          </a:xfrm>
          <a:prstGeom prst="rect">
            <a:avLst/>
          </a:prstGeom>
          <a:noFill/>
          <a:ln/>
        </p:spPr>
        <p:txBody>
          <a:bodyPr wrap="none" lIns="0" tIns="0" rIns="0" bIns="0" rtlCol="0" anchor="t"/>
          <a:lstStyle/>
          <a:p>
            <a:pPr marL="0" indent="0" algn="l">
              <a:lnSpc>
                <a:spcPts val="3100"/>
              </a:lnSpc>
              <a:buNone/>
            </a:pPr>
            <a:r>
              <a:rPr lang="en-US" sz="2200" b="1" dirty="0">
                <a:solidFill>
                  <a:srgbClr val="403C4E"/>
                </a:solidFill>
                <a:latin typeface="Open Sans Bold" pitchFamily="34" charset="0"/>
                <a:ea typeface="Open Sans Bold" pitchFamily="34" charset="-122"/>
                <a:cs typeface="Open Sans Bold" pitchFamily="34" charset="-120"/>
              </a:rPr>
              <a:t>by Liberty Dandira(MIDLANDS STATE UNIVERSITY)</a:t>
            </a:r>
            <a:endParaRPr lang="en-US" sz="2200" dirty="0"/>
          </a:p>
        </p:txBody>
      </p:sp>
      <p:pic>
        <p:nvPicPr>
          <p:cNvPr id="1026" name="Picture 2" descr="Midlands State University">
            <a:extLst>
              <a:ext uri="{FF2B5EF4-FFF2-40B4-BE49-F238E27FC236}">
                <a16:creationId xmlns:a16="http://schemas.microsoft.com/office/drawing/2014/main" id="{34ABD5ED-8F67-4A48-BF53-68ACC7656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340" y="6533137"/>
            <a:ext cx="1524182" cy="15241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1C80623-B763-474F-85F5-9689CB86D061}"/>
              </a:ext>
            </a:extLst>
          </p:cNvPr>
          <p:cNvSpPr txBox="1"/>
          <p:nvPr/>
        </p:nvSpPr>
        <p:spPr>
          <a:xfrm>
            <a:off x="5162235" y="7015375"/>
            <a:ext cx="3519490" cy="923330"/>
          </a:xfrm>
          <a:prstGeom prst="rect">
            <a:avLst/>
          </a:prstGeom>
          <a:noFill/>
        </p:spPr>
        <p:txBody>
          <a:bodyPr wrap="none" rtlCol="0">
            <a:spAutoFit/>
          </a:bodyPr>
          <a:lstStyle/>
          <a:p>
            <a:r>
              <a:rPr lang="en-US" b="1" dirty="0">
                <a:hlinkClick r:id="rId5"/>
              </a:rPr>
              <a:t>dandiral@msu.ac.zw </a:t>
            </a:r>
            <a:br>
              <a:rPr lang="en-US" b="1" dirty="0">
                <a:hlinkClick r:id="rId5"/>
              </a:rPr>
            </a:br>
            <a:r>
              <a:rPr lang="en-US" b="1" dirty="0">
                <a:hlinkClick r:id="rId5"/>
              </a:rPr>
              <a:t>https://www.msu.ac.zw/</a:t>
            </a:r>
            <a:r>
              <a:rPr lang="en-US" b="1" dirty="0"/>
              <a:t> </a:t>
            </a:r>
            <a:br>
              <a:rPr lang="en-US" b="1" dirty="0"/>
            </a:br>
            <a:r>
              <a:rPr lang="en-US" b="1" dirty="0">
                <a:hlinkClick r:id="rId6"/>
              </a:rPr>
              <a:t>http://www.libertydandira.co.zw/</a:t>
            </a:r>
            <a:r>
              <a:rPr lang="en-US" b="1" dirty="0"/>
              <a:t> </a:t>
            </a:r>
          </a:p>
        </p:txBody>
      </p:sp>
    </p:spTree>
  </p:cSld>
  <p:clrMapOvr>
    <a:masterClrMapping/>
  </p:clrMapOvr>
  <mc:AlternateContent xmlns:mc="http://schemas.openxmlformats.org/markup-compatibility/2006" xmlns:p14="http://schemas.microsoft.com/office/powerpoint/2010/main">
    <mc:Choice Requires="p14">
      <p:transition spd="slow" p14:dur="2000" advTm="2129"/>
    </mc:Choice>
    <mc:Fallback xmlns="">
      <p:transition spd="slow" advTm="212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05514"/>
          </a:xfrm>
          <a:prstGeom prst="rect">
            <a:avLst/>
          </a:prstGeom>
        </p:spPr>
      </p:pic>
      <p:sp>
        <p:nvSpPr>
          <p:cNvPr id="3" name="Text 0"/>
          <p:cNvSpPr/>
          <p:nvPr/>
        </p:nvSpPr>
        <p:spPr>
          <a:xfrm>
            <a:off x="617458" y="2692360"/>
            <a:ext cx="6569154" cy="551378"/>
          </a:xfrm>
          <a:prstGeom prst="rect">
            <a:avLst/>
          </a:prstGeom>
          <a:noFill/>
          <a:ln/>
        </p:spPr>
        <p:txBody>
          <a:bodyPr wrap="none" lIns="0" tIns="0" rIns="0" bIns="0" rtlCol="0" anchor="t"/>
          <a:lstStyle/>
          <a:p>
            <a:pPr marL="0" indent="0" algn="l">
              <a:lnSpc>
                <a:spcPts val="4300"/>
              </a:lnSpc>
              <a:buNone/>
            </a:pPr>
            <a:r>
              <a:rPr lang="en-US" sz="3450" b="1" dirty="0">
                <a:solidFill>
                  <a:srgbClr val="403C4E"/>
                </a:solidFill>
                <a:latin typeface="Merriweather Bold" pitchFamily="34" charset="0"/>
                <a:ea typeface="Merriweather Bold" pitchFamily="34" charset="-122"/>
                <a:cs typeface="Merriweather Bold" pitchFamily="34" charset="-120"/>
              </a:rPr>
              <a:t>System Architecture Overview</a:t>
            </a:r>
            <a:endParaRPr lang="en-US" sz="3450" dirty="0"/>
          </a:p>
        </p:txBody>
      </p:sp>
      <p:pic>
        <p:nvPicPr>
          <p:cNvPr id="4" name="Image 1" descr="preencoded.png"/>
          <p:cNvPicPr>
            <a:picLocks noChangeAspect="1"/>
          </p:cNvPicPr>
          <p:nvPr/>
        </p:nvPicPr>
        <p:blipFill>
          <a:blip r:embed="rId4"/>
          <a:stretch>
            <a:fillRect/>
          </a:stretch>
        </p:blipFill>
        <p:spPr>
          <a:xfrm>
            <a:off x="617458" y="3508296"/>
            <a:ext cx="882134" cy="1058585"/>
          </a:xfrm>
          <a:prstGeom prst="rect">
            <a:avLst/>
          </a:prstGeom>
        </p:spPr>
      </p:pic>
      <p:sp>
        <p:nvSpPr>
          <p:cNvPr id="5" name="Text 1"/>
          <p:cNvSpPr/>
          <p:nvPr/>
        </p:nvSpPr>
        <p:spPr>
          <a:xfrm>
            <a:off x="1764149" y="3684627"/>
            <a:ext cx="2205514" cy="275630"/>
          </a:xfrm>
          <a:prstGeom prst="rect">
            <a:avLst/>
          </a:prstGeom>
          <a:noFill/>
          <a:ln/>
        </p:spPr>
        <p:txBody>
          <a:bodyPr wrap="none" lIns="0" tIns="0" rIns="0" bIns="0" rtlCol="0" anchor="t"/>
          <a:lstStyle/>
          <a:p>
            <a:pPr marL="0" indent="0" algn="l">
              <a:lnSpc>
                <a:spcPts val="2150"/>
              </a:lnSpc>
              <a:buNone/>
            </a:pPr>
            <a:r>
              <a:rPr lang="en-US" sz="1700" b="1" dirty="0">
                <a:solidFill>
                  <a:srgbClr val="403C4E"/>
                </a:solidFill>
                <a:latin typeface="Merriweather Bold" pitchFamily="34" charset="0"/>
                <a:ea typeface="Merriweather Bold" pitchFamily="34" charset="-122"/>
                <a:cs typeface="Merriweather Bold" pitchFamily="34" charset="-120"/>
              </a:rPr>
              <a:t>Data Collection</a:t>
            </a:r>
            <a:endParaRPr lang="en-US" sz="1700" dirty="0"/>
          </a:p>
        </p:txBody>
      </p:sp>
      <p:sp>
        <p:nvSpPr>
          <p:cNvPr id="6" name="Text 2"/>
          <p:cNvSpPr/>
          <p:nvPr/>
        </p:nvSpPr>
        <p:spPr>
          <a:xfrm>
            <a:off x="1764149" y="4066103"/>
            <a:ext cx="12248793" cy="282297"/>
          </a:xfrm>
          <a:prstGeom prst="rect">
            <a:avLst/>
          </a:prstGeom>
          <a:noFill/>
          <a:ln/>
        </p:spPr>
        <p:txBody>
          <a:bodyPr wrap="none" lIns="0" tIns="0" rIns="0" bIns="0" rtlCol="0" anchor="t"/>
          <a:lstStyle/>
          <a:p>
            <a:pPr marL="0" indent="0" algn="l">
              <a:lnSpc>
                <a:spcPts val="2200"/>
              </a:lnSpc>
              <a:buNone/>
            </a:pPr>
            <a:r>
              <a:rPr lang="en-US" sz="1350" dirty="0">
                <a:solidFill>
                  <a:srgbClr val="403C4E"/>
                </a:solidFill>
                <a:latin typeface="Open Sans" pitchFamily="34" charset="0"/>
                <a:ea typeface="Open Sans" pitchFamily="34" charset="-122"/>
                <a:cs typeface="Open Sans" pitchFamily="34" charset="-120"/>
              </a:rPr>
              <a:t>Legislative documents, public feedback, media sources</a:t>
            </a:r>
            <a:endParaRPr lang="en-US" sz="1350" dirty="0"/>
          </a:p>
        </p:txBody>
      </p:sp>
      <p:pic>
        <p:nvPicPr>
          <p:cNvPr id="7" name="Image 2" descr="preencoded.png"/>
          <p:cNvPicPr>
            <a:picLocks noChangeAspect="1"/>
          </p:cNvPicPr>
          <p:nvPr/>
        </p:nvPicPr>
        <p:blipFill>
          <a:blip r:embed="rId5"/>
          <a:stretch>
            <a:fillRect/>
          </a:stretch>
        </p:blipFill>
        <p:spPr>
          <a:xfrm>
            <a:off x="617458" y="4566880"/>
            <a:ext cx="882134" cy="1058585"/>
          </a:xfrm>
          <a:prstGeom prst="rect">
            <a:avLst/>
          </a:prstGeom>
        </p:spPr>
      </p:pic>
      <p:sp>
        <p:nvSpPr>
          <p:cNvPr id="8" name="Text 3"/>
          <p:cNvSpPr/>
          <p:nvPr/>
        </p:nvSpPr>
        <p:spPr>
          <a:xfrm>
            <a:off x="1764149" y="4743212"/>
            <a:ext cx="2205514" cy="275630"/>
          </a:xfrm>
          <a:prstGeom prst="rect">
            <a:avLst/>
          </a:prstGeom>
          <a:noFill/>
          <a:ln/>
        </p:spPr>
        <p:txBody>
          <a:bodyPr wrap="none" lIns="0" tIns="0" rIns="0" bIns="0" rtlCol="0" anchor="t"/>
          <a:lstStyle/>
          <a:p>
            <a:pPr marL="0" indent="0" algn="l">
              <a:lnSpc>
                <a:spcPts val="2150"/>
              </a:lnSpc>
              <a:buNone/>
            </a:pPr>
            <a:r>
              <a:rPr lang="en-US" sz="1700" b="1" dirty="0">
                <a:solidFill>
                  <a:srgbClr val="403C4E"/>
                </a:solidFill>
                <a:latin typeface="Merriweather Bold" pitchFamily="34" charset="0"/>
                <a:ea typeface="Merriweather Bold" pitchFamily="34" charset="-122"/>
                <a:cs typeface="Merriweather Bold" pitchFamily="34" charset="-120"/>
              </a:rPr>
              <a:t>AI Processing</a:t>
            </a:r>
            <a:endParaRPr lang="en-US" sz="1700" dirty="0"/>
          </a:p>
        </p:txBody>
      </p:sp>
      <p:sp>
        <p:nvSpPr>
          <p:cNvPr id="9" name="Text 4"/>
          <p:cNvSpPr/>
          <p:nvPr/>
        </p:nvSpPr>
        <p:spPr>
          <a:xfrm>
            <a:off x="1764149" y="5124688"/>
            <a:ext cx="12248793" cy="282297"/>
          </a:xfrm>
          <a:prstGeom prst="rect">
            <a:avLst/>
          </a:prstGeom>
          <a:noFill/>
          <a:ln/>
        </p:spPr>
        <p:txBody>
          <a:bodyPr wrap="none" lIns="0" tIns="0" rIns="0" bIns="0" rtlCol="0" anchor="t"/>
          <a:lstStyle/>
          <a:p>
            <a:pPr marL="0" indent="0" algn="l">
              <a:lnSpc>
                <a:spcPts val="2200"/>
              </a:lnSpc>
              <a:buNone/>
            </a:pPr>
            <a:r>
              <a:rPr lang="en-US" sz="1350" dirty="0">
                <a:solidFill>
                  <a:srgbClr val="403C4E"/>
                </a:solidFill>
                <a:latin typeface="Open Sans" pitchFamily="34" charset="0"/>
                <a:ea typeface="Open Sans" pitchFamily="34" charset="-122"/>
                <a:cs typeface="Open Sans" pitchFamily="34" charset="-120"/>
              </a:rPr>
              <a:t>Analysis, pattern recognition, insight extraction</a:t>
            </a:r>
            <a:endParaRPr lang="en-US" sz="1350" dirty="0"/>
          </a:p>
        </p:txBody>
      </p:sp>
      <p:pic>
        <p:nvPicPr>
          <p:cNvPr id="10" name="Image 3" descr="preencoded.png"/>
          <p:cNvPicPr>
            <a:picLocks noChangeAspect="1"/>
          </p:cNvPicPr>
          <p:nvPr/>
        </p:nvPicPr>
        <p:blipFill>
          <a:blip r:embed="rId6"/>
          <a:stretch>
            <a:fillRect/>
          </a:stretch>
        </p:blipFill>
        <p:spPr>
          <a:xfrm>
            <a:off x="617458" y="5625465"/>
            <a:ext cx="882134" cy="1058585"/>
          </a:xfrm>
          <a:prstGeom prst="rect">
            <a:avLst/>
          </a:prstGeom>
        </p:spPr>
      </p:pic>
      <p:sp>
        <p:nvSpPr>
          <p:cNvPr id="11" name="Text 5"/>
          <p:cNvSpPr/>
          <p:nvPr/>
        </p:nvSpPr>
        <p:spPr>
          <a:xfrm>
            <a:off x="1764149" y="5801797"/>
            <a:ext cx="2449235" cy="275630"/>
          </a:xfrm>
          <a:prstGeom prst="rect">
            <a:avLst/>
          </a:prstGeom>
          <a:noFill/>
          <a:ln/>
        </p:spPr>
        <p:txBody>
          <a:bodyPr wrap="none" lIns="0" tIns="0" rIns="0" bIns="0" rtlCol="0" anchor="t"/>
          <a:lstStyle/>
          <a:p>
            <a:pPr marL="0" indent="0" algn="l">
              <a:lnSpc>
                <a:spcPts val="2150"/>
              </a:lnSpc>
              <a:buNone/>
            </a:pPr>
            <a:r>
              <a:rPr lang="en-US" sz="1700" b="1" dirty="0">
                <a:solidFill>
                  <a:srgbClr val="403C4E"/>
                </a:solidFill>
                <a:latin typeface="Merriweather Bold" pitchFamily="34" charset="0"/>
                <a:ea typeface="Merriweather Bold" pitchFamily="34" charset="-122"/>
                <a:cs typeface="Merriweather Bold" pitchFamily="34" charset="-120"/>
              </a:rPr>
              <a:t>Dashboard Generation</a:t>
            </a:r>
            <a:endParaRPr lang="en-US" sz="1700" dirty="0"/>
          </a:p>
        </p:txBody>
      </p:sp>
      <p:sp>
        <p:nvSpPr>
          <p:cNvPr id="12" name="Text 6"/>
          <p:cNvSpPr/>
          <p:nvPr/>
        </p:nvSpPr>
        <p:spPr>
          <a:xfrm>
            <a:off x="1764149" y="6183273"/>
            <a:ext cx="12248793" cy="282297"/>
          </a:xfrm>
          <a:prstGeom prst="rect">
            <a:avLst/>
          </a:prstGeom>
          <a:noFill/>
          <a:ln/>
        </p:spPr>
        <p:txBody>
          <a:bodyPr wrap="none" lIns="0" tIns="0" rIns="0" bIns="0" rtlCol="0" anchor="t"/>
          <a:lstStyle/>
          <a:p>
            <a:pPr marL="0" indent="0" algn="l">
              <a:lnSpc>
                <a:spcPts val="2200"/>
              </a:lnSpc>
              <a:buNone/>
            </a:pPr>
            <a:r>
              <a:rPr lang="en-US" sz="1350" dirty="0">
                <a:solidFill>
                  <a:srgbClr val="403C4E"/>
                </a:solidFill>
                <a:latin typeface="Open Sans" pitchFamily="34" charset="0"/>
                <a:ea typeface="Open Sans" pitchFamily="34" charset="-122"/>
                <a:cs typeface="Open Sans" pitchFamily="34" charset="-120"/>
              </a:rPr>
              <a:t>Customized visualizations for parliamentarians</a:t>
            </a:r>
            <a:endParaRPr lang="en-US" sz="1350" dirty="0"/>
          </a:p>
        </p:txBody>
      </p:sp>
      <p:pic>
        <p:nvPicPr>
          <p:cNvPr id="13" name="Image 4" descr="preencoded.png"/>
          <p:cNvPicPr>
            <a:picLocks noChangeAspect="1"/>
          </p:cNvPicPr>
          <p:nvPr/>
        </p:nvPicPr>
        <p:blipFill>
          <a:blip r:embed="rId7"/>
          <a:stretch>
            <a:fillRect/>
          </a:stretch>
        </p:blipFill>
        <p:spPr>
          <a:xfrm>
            <a:off x="617458" y="6684050"/>
            <a:ext cx="882134" cy="1058585"/>
          </a:xfrm>
          <a:prstGeom prst="rect">
            <a:avLst/>
          </a:prstGeom>
        </p:spPr>
      </p:pic>
      <p:sp>
        <p:nvSpPr>
          <p:cNvPr id="14" name="Text 7"/>
          <p:cNvSpPr/>
          <p:nvPr/>
        </p:nvSpPr>
        <p:spPr>
          <a:xfrm>
            <a:off x="1764149" y="6860381"/>
            <a:ext cx="2205514" cy="275630"/>
          </a:xfrm>
          <a:prstGeom prst="rect">
            <a:avLst/>
          </a:prstGeom>
          <a:noFill/>
          <a:ln/>
        </p:spPr>
        <p:txBody>
          <a:bodyPr wrap="none" lIns="0" tIns="0" rIns="0" bIns="0" rtlCol="0" anchor="t"/>
          <a:lstStyle/>
          <a:p>
            <a:pPr marL="0" indent="0" algn="l">
              <a:lnSpc>
                <a:spcPts val="2150"/>
              </a:lnSpc>
              <a:buNone/>
            </a:pPr>
            <a:r>
              <a:rPr lang="en-US" sz="1700" b="1" dirty="0">
                <a:solidFill>
                  <a:srgbClr val="403C4E"/>
                </a:solidFill>
                <a:latin typeface="Merriweather Bold" pitchFamily="34" charset="0"/>
                <a:ea typeface="Merriweather Bold" pitchFamily="34" charset="-122"/>
                <a:cs typeface="Merriweather Bold" pitchFamily="34" charset="-120"/>
              </a:rPr>
              <a:t>Alert Distribution</a:t>
            </a:r>
            <a:endParaRPr lang="en-US" sz="1700" dirty="0"/>
          </a:p>
        </p:txBody>
      </p:sp>
      <p:sp>
        <p:nvSpPr>
          <p:cNvPr id="15" name="Text 8"/>
          <p:cNvSpPr/>
          <p:nvPr/>
        </p:nvSpPr>
        <p:spPr>
          <a:xfrm>
            <a:off x="1764149" y="7241858"/>
            <a:ext cx="12248793" cy="282297"/>
          </a:xfrm>
          <a:prstGeom prst="rect">
            <a:avLst/>
          </a:prstGeom>
          <a:noFill/>
          <a:ln/>
        </p:spPr>
        <p:txBody>
          <a:bodyPr wrap="none" lIns="0" tIns="0" rIns="0" bIns="0" rtlCol="0" anchor="t"/>
          <a:lstStyle/>
          <a:p>
            <a:pPr marL="0" indent="0" algn="l">
              <a:lnSpc>
                <a:spcPts val="2200"/>
              </a:lnSpc>
              <a:buNone/>
            </a:pPr>
            <a:r>
              <a:rPr lang="en-US" sz="1350" dirty="0">
                <a:solidFill>
                  <a:srgbClr val="403C4E"/>
                </a:solidFill>
                <a:latin typeface="Open Sans" pitchFamily="34" charset="0"/>
                <a:ea typeface="Open Sans" pitchFamily="34" charset="-122"/>
                <a:cs typeface="Open Sans" pitchFamily="34" charset="-120"/>
              </a:rPr>
              <a:t>Timely notifications via preferred channels</a:t>
            </a:r>
            <a:endParaRPr lang="en-US" sz="1350" dirty="0"/>
          </a:p>
        </p:txBody>
      </p:sp>
    </p:spTree>
  </p:cSld>
  <p:clrMapOvr>
    <a:masterClrMapping/>
  </p:clrMapOvr>
  <mc:AlternateContent xmlns:mc="http://schemas.openxmlformats.org/markup-compatibility/2006" xmlns:p14="http://schemas.microsoft.com/office/powerpoint/2010/main">
    <mc:Choice Requires="p14">
      <p:transition spd="slow" p14:dur="2000" advTm="2465"/>
    </mc:Choice>
    <mc:Fallback xmlns="">
      <p:transition spd="slow" advTm="246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251109"/>
            <a:ext cx="9333309"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Social Media Sentiment Tracking</a:t>
            </a:r>
            <a:endParaRPr lang="en-US" sz="4450" dirty="0"/>
          </a:p>
        </p:txBody>
      </p:sp>
      <p:sp>
        <p:nvSpPr>
          <p:cNvPr id="3" name="Text 1"/>
          <p:cNvSpPr/>
          <p:nvPr/>
        </p:nvSpPr>
        <p:spPr>
          <a:xfrm>
            <a:off x="1857256" y="3133725"/>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Collect</a:t>
            </a:r>
            <a:endParaRPr lang="en-US" sz="2200" dirty="0"/>
          </a:p>
        </p:txBody>
      </p:sp>
      <p:sp>
        <p:nvSpPr>
          <p:cNvPr id="4" name="Text 2"/>
          <p:cNvSpPr/>
          <p:nvPr/>
        </p:nvSpPr>
        <p:spPr>
          <a:xfrm>
            <a:off x="793790" y="3624143"/>
            <a:ext cx="3898702" cy="362903"/>
          </a:xfrm>
          <a:prstGeom prst="rect">
            <a:avLst/>
          </a:prstGeom>
          <a:noFill/>
          <a:ln/>
        </p:spPr>
        <p:txBody>
          <a:bodyPr wrap="none" lIns="0" tIns="0" rIns="0" bIns="0" rtlCol="0" anchor="t"/>
          <a:lstStyle/>
          <a:p>
            <a:pPr marL="0" indent="0" algn="r">
              <a:lnSpc>
                <a:spcPts val="2850"/>
              </a:lnSpc>
              <a:buNone/>
            </a:pPr>
            <a:r>
              <a:rPr lang="en-US" sz="1750" dirty="0">
                <a:solidFill>
                  <a:srgbClr val="403C4E"/>
                </a:solidFill>
                <a:latin typeface="Open Sans" pitchFamily="34" charset="0"/>
                <a:ea typeface="Open Sans" pitchFamily="34" charset="-122"/>
                <a:cs typeface="Open Sans" pitchFamily="34" charset="-120"/>
              </a:rPr>
              <a:t>Gather posts across platforms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3176588"/>
            <a:ext cx="339328" cy="424220"/>
          </a:xfrm>
          <a:prstGeom prst="rect">
            <a:avLst/>
          </a:prstGeom>
        </p:spPr>
      </p:pic>
      <p:sp>
        <p:nvSpPr>
          <p:cNvPr id="7" name="Text 3"/>
          <p:cNvSpPr/>
          <p:nvPr/>
        </p:nvSpPr>
        <p:spPr>
          <a:xfrm>
            <a:off x="9937790" y="295227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Analyze</a:t>
            </a:r>
            <a:endParaRPr lang="en-US" sz="2200" dirty="0"/>
          </a:p>
        </p:txBody>
      </p:sp>
      <p:sp>
        <p:nvSpPr>
          <p:cNvPr id="8" name="Text 4"/>
          <p:cNvSpPr/>
          <p:nvPr/>
        </p:nvSpPr>
        <p:spPr>
          <a:xfrm>
            <a:off x="9937790" y="3442692"/>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Process multiple languages and dialects</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565088"/>
            <a:ext cx="339328" cy="424220"/>
          </a:xfrm>
          <a:prstGeom prst="rect">
            <a:avLst/>
          </a:prstGeom>
        </p:spPr>
      </p:pic>
      <p:sp>
        <p:nvSpPr>
          <p:cNvPr id="11" name="Text 5"/>
          <p:cNvSpPr/>
          <p:nvPr/>
        </p:nvSpPr>
        <p:spPr>
          <a:xfrm>
            <a:off x="9937790" y="558629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Visualize</a:t>
            </a:r>
            <a:endParaRPr lang="en-US" sz="2200" dirty="0"/>
          </a:p>
        </p:txBody>
      </p:sp>
      <p:sp>
        <p:nvSpPr>
          <p:cNvPr id="12" name="Text 6"/>
          <p:cNvSpPr/>
          <p:nvPr/>
        </p:nvSpPr>
        <p:spPr>
          <a:xfrm>
            <a:off x="9937790" y="6076712"/>
            <a:ext cx="3898821"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Display sentiment trends by region</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790962"/>
            <a:ext cx="339328" cy="424220"/>
          </a:xfrm>
          <a:prstGeom prst="rect">
            <a:avLst/>
          </a:prstGeom>
        </p:spPr>
      </p:pic>
      <p:sp>
        <p:nvSpPr>
          <p:cNvPr id="15" name="Text 7"/>
          <p:cNvSpPr/>
          <p:nvPr/>
        </p:nvSpPr>
        <p:spPr>
          <a:xfrm>
            <a:off x="1857256" y="5586293"/>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Recommend</a:t>
            </a:r>
            <a:endParaRPr lang="en-US" sz="2200" dirty="0"/>
          </a:p>
        </p:txBody>
      </p:sp>
      <p:sp>
        <p:nvSpPr>
          <p:cNvPr id="16" name="Text 8"/>
          <p:cNvSpPr/>
          <p:nvPr/>
        </p:nvSpPr>
        <p:spPr>
          <a:xfrm>
            <a:off x="793790" y="6076712"/>
            <a:ext cx="3898702" cy="362903"/>
          </a:xfrm>
          <a:prstGeom prst="rect">
            <a:avLst/>
          </a:prstGeom>
          <a:noFill/>
          <a:ln/>
        </p:spPr>
        <p:txBody>
          <a:bodyPr wrap="none" lIns="0" tIns="0" rIns="0" bIns="0" rtlCol="0" anchor="t"/>
          <a:lstStyle/>
          <a:p>
            <a:pPr marL="0" indent="0" algn="r">
              <a:lnSpc>
                <a:spcPts val="2850"/>
              </a:lnSpc>
              <a:buNone/>
            </a:pPr>
            <a:r>
              <a:rPr lang="en-US" sz="1750" dirty="0">
                <a:solidFill>
                  <a:srgbClr val="403C4E"/>
                </a:solidFill>
                <a:latin typeface="Open Sans" pitchFamily="34" charset="0"/>
                <a:ea typeface="Open Sans" pitchFamily="34" charset="-122"/>
                <a:cs typeface="Open Sans" pitchFamily="34" charset="-120"/>
              </a:rPr>
              <a:t>Suggest response strategies</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5402461"/>
            <a:ext cx="339328" cy="4242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34497"/>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Committee-Specific Dashboards</a:t>
            </a:r>
            <a:endParaRPr lang="en-US" sz="4450" dirty="0"/>
          </a:p>
        </p:txBody>
      </p:sp>
      <p:sp>
        <p:nvSpPr>
          <p:cNvPr id="4" name="Shape 1"/>
          <p:cNvSpPr/>
          <p:nvPr/>
        </p:nvSpPr>
        <p:spPr>
          <a:xfrm>
            <a:off x="6280190" y="2492216"/>
            <a:ext cx="3664863" cy="2569488"/>
          </a:xfrm>
          <a:prstGeom prst="roundRect">
            <a:avLst>
              <a:gd name="adj" fmla="val 3708"/>
            </a:avLst>
          </a:prstGeom>
          <a:solidFill>
            <a:srgbClr val="FFD8CC"/>
          </a:solidFill>
          <a:ln w="7620">
            <a:solidFill>
              <a:srgbClr val="E5BEB2"/>
            </a:solidFill>
            <a:prstDash val="solid"/>
          </a:ln>
        </p:spPr>
      </p:sp>
      <p:sp>
        <p:nvSpPr>
          <p:cNvPr id="5" name="Text 2"/>
          <p:cNvSpPr/>
          <p:nvPr/>
        </p:nvSpPr>
        <p:spPr>
          <a:xfrm>
            <a:off x="6514624" y="27266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Finance Committee</a:t>
            </a:r>
            <a:endParaRPr lang="en-US" sz="2200" dirty="0"/>
          </a:p>
        </p:txBody>
      </p:sp>
      <p:sp>
        <p:nvSpPr>
          <p:cNvPr id="6" name="Text 3"/>
          <p:cNvSpPr/>
          <p:nvPr/>
        </p:nvSpPr>
        <p:spPr>
          <a:xfrm>
            <a:off x="6514624" y="3217069"/>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Budget performance metrics</a:t>
            </a:r>
            <a:endParaRPr lang="en-US" sz="1750" dirty="0"/>
          </a:p>
        </p:txBody>
      </p:sp>
      <p:sp>
        <p:nvSpPr>
          <p:cNvPr id="7" name="Text 4"/>
          <p:cNvSpPr/>
          <p:nvPr/>
        </p:nvSpPr>
        <p:spPr>
          <a:xfrm>
            <a:off x="6514624" y="4022169"/>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Economic indicators</a:t>
            </a:r>
            <a:endParaRPr lang="en-US" sz="1750" dirty="0"/>
          </a:p>
        </p:txBody>
      </p:sp>
      <p:sp>
        <p:nvSpPr>
          <p:cNvPr id="8" name="Text 5"/>
          <p:cNvSpPr/>
          <p:nvPr/>
        </p:nvSpPr>
        <p:spPr>
          <a:xfrm>
            <a:off x="6514624" y="4464367"/>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Public spending impact</a:t>
            </a:r>
            <a:endParaRPr lang="en-US" sz="1750" dirty="0"/>
          </a:p>
        </p:txBody>
      </p:sp>
      <p:sp>
        <p:nvSpPr>
          <p:cNvPr id="9" name="Shape 6"/>
          <p:cNvSpPr/>
          <p:nvPr/>
        </p:nvSpPr>
        <p:spPr>
          <a:xfrm>
            <a:off x="10171867" y="2492216"/>
            <a:ext cx="3664863" cy="2569488"/>
          </a:xfrm>
          <a:prstGeom prst="roundRect">
            <a:avLst>
              <a:gd name="adj" fmla="val 3708"/>
            </a:avLst>
          </a:prstGeom>
          <a:solidFill>
            <a:srgbClr val="FFD8CC"/>
          </a:solidFill>
          <a:ln w="7620">
            <a:solidFill>
              <a:srgbClr val="E5BEB2"/>
            </a:solidFill>
            <a:prstDash val="solid"/>
          </a:ln>
        </p:spPr>
      </p:sp>
      <p:sp>
        <p:nvSpPr>
          <p:cNvPr id="10" name="Text 7"/>
          <p:cNvSpPr/>
          <p:nvPr/>
        </p:nvSpPr>
        <p:spPr>
          <a:xfrm>
            <a:off x="10406301" y="27266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Health Committee</a:t>
            </a:r>
            <a:endParaRPr lang="en-US" sz="2200" dirty="0"/>
          </a:p>
        </p:txBody>
      </p:sp>
      <p:sp>
        <p:nvSpPr>
          <p:cNvPr id="11" name="Text 8"/>
          <p:cNvSpPr/>
          <p:nvPr/>
        </p:nvSpPr>
        <p:spPr>
          <a:xfrm>
            <a:off x="10406301" y="3217069"/>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Regional health statistics</a:t>
            </a:r>
            <a:endParaRPr lang="en-US" sz="1750" dirty="0"/>
          </a:p>
        </p:txBody>
      </p:sp>
      <p:sp>
        <p:nvSpPr>
          <p:cNvPr id="12" name="Text 9"/>
          <p:cNvSpPr/>
          <p:nvPr/>
        </p:nvSpPr>
        <p:spPr>
          <a:xfrm>
            <a:off x="10406301" y="3659267"/>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Medical resource distribution</a:t>
            </a:r>
            <a:endParaRPr lang="en-US" sz="1750" dirty="0"/>
          </a:p>
        </p:txBody>
      </p:sp>
      <p:sp>
        <p:nvSpPr>
          <p:cNvPr id="13" name="Text 10"/>
          <p:cNvSpPr/>
          <p:nvPr/>
        </p:nvSpPr>
        <p:spPr>
          <a:xfrm>
            <a:off x="10406301" y="4464367"/>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Disease outbreak alerts</a:t>
            </a:r>
            <a:endParaRPr lang="en-US" sz="1750" dirty="0"/>
          </a:p>
        </p:txBody>
      </p:sp>
      <p:sp>
        <p:nvSpPr>
          <p:cNvPr id="14" name="Shape 11"/>
          <p:cNvSpPr/>
          <p:nvPr/>
        </p:nvSpPr>
        <p:spPr>
          <a:xfrm>
            <a:off x="6280190" y="5288518"/>
            <a:ext cx="7556421" cy="2206585"/>
          </a:xfrm>
          <a:prstGeom prst="roundRect">
            <a:avLst>
              <a:gd name="adj" fmla="val 4317"/>
            </a:avLst>
          </a:prstGeom>
          <a:solidFill>
            <a:srgbClr val="FFD8CC"/>
          </a:solidFill>
          <a:ln w="7620">
            <a:solidFill>
              <a:srgbClr val="E5BEB2"/>
            </a:solidFill>
            <a:prstDash val="solid"/>
          </a:ln>
        </p:spPr>
      </p:sp>
      <p:sp>
        <p:nvSpPr>
          <p:cNvPr id="15" name="Text 12"/>
          <p:cNvSpPr/>
          <p:nvPr/>
        </p:nvSpPr>
        <p:spPr>
          <a:xfrm>
            <a:off x="6514624" y="5522952"/>
            <a:ext cx="3028117"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Education Committee</a:t>
            </a:r>
            <a:endParaRPr lang="en-US" sz="2200" dirty="0"/>
          </a:p>
        </p:txBody>
      </p:sp>
      <p:sp>
        <p:nvSpPr>
          <p:cNvPr id="16" name="Text 13"/>
          <p:cNvSpPr/>
          <p:nvPr/>
        </p:nvSpPr>
        <p:spPr>
          <a:xfrm>
            <a:off x="6514624" y="6013371"/>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School performance data</a:t>
            </a:r>
            <a:endParaRPr lang="en-US" sz="1750" dirty="0"/>
          </a:p>
        </p:txBody>
      </p:sp>
      <p:sp>
        <p:nvSpPr>
          <p:cNvPr id="17" name="Text 14"/>
          <p:cNvSpPr/>
          <p:nvPr/>
        </p:nvSpPr>
        <p:spPr>
          <a:xfrm>
            <a:off x="6514624" y="6455569"/>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Educational access metrics</a:t>
            </a:r>
            <a:endParaRPr lang="en-US" sz="1750" dirty="0"/>
          </a:p>
        </p:txBody>
      </p:sp>
      <p:sp>
        <p:nvSpPr>
          <p:cNvPr id="18" name="Text 15"/>
          <p:cNvSpPr/>
          <p:nvPr/>
        </p:nvSpPr>
        <p:spPr>
          <a:xfrm>
            <a:off x="6514624" y="6897767"/>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Resource allocation insights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693063"/>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Real-Time Parliamentary Alerts</a:t>
            </a:r>
            <a:endParaRPr lang="en-US" sz="4450" dirty="0"/>
          </a:p>
        </p:txBody>
      </p:sp>
      <p:sp>
        <p:nvSpPr>
          <p:cNvPr id="4" name="Shape 1"/>
          <p:cNvSpPr/>
          <p:nvPr/>
        </p:nvSpPr>
        <p:spPr>
          <a:xfrm>
            <a:off x="6280190" y="2450783"/>
            <a:ext cx="510302" cy="510302"/>
          </a:xfrm>
          <a:prstGeom prst="roundRect">
            <a:avLst>
              <a:gd name="adj" fmla="val 18669"/>
            </a:avLst>
          </a:prstGeom>
          <a:solidFill>
            <a:srgbClr val="FFD8CC"/>
          </a:solidFill>
          <a:ln w="7620">
            <a:solidFill>
              <a:srgbClr val="E5BEB2"/>
            </a:solidFill>
            <a:prstDash val="solid"/>
          </a:ln>
        </p:spPr>
      </p:sp>
      <p:pic>
        <p:nvPicPr>
          <p:cNvPr id="5" name="Image 1" descr="preencoded.png"/>
          <p:cNvPicPr>
            <a:picLocks noChangeAspect="1"/>
          </p:cNvPicPr>
          <p:nvPr/>
        </p:nvPicPr>
        <p:blipFill>
          <a:blip r:embed="rId4"/>
          <a:stretch>
            <a:fillRect/>
          </a:stretch>
        </p:blipFill>
        <p:spPr>
          <a:xfrm>
            <a:off x="6365260" y="2493288"/>
            <a:ext cx="340162" cy="425291"/>
          </a:xfrm>
          <a:prstGeom prst="rect">
            <a:avLst/>
          </a:prstGeom>
        </p:spPr>
      </p:pic>
      <p:sp>
        <p:nvSpPr>
          <p:cNvPr id="6" name="Text 2"/>
          <p:cNvSpPr/>
          <p:nvPr/>
        </p:nvSpPr>
        <p:spPr>
          <a:xfrm>
            <a:off x="7017306" y="2528649"/>
            <a:ext cx="3479602"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Emergency Notifications</a:t>
            </a:r>
            <a:endParaRPr lang="en-US" sz="2200" dirty="0"/>
          </a:p>
        </p:txBody>
      </p:sp>
      <p:sp>
        <p:nvSpPr>
          <p:cNvPr id="7" name="Text 3"/>
          <p:cNvSpPr/>
          <p:nvPr/>
        </p:nvSpPr>
        <p:spPr>
          <a:xfrm>
            <a:off x="7017306" y="3019068"/>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Immediate alerts for critical events</a:t>
            </a:r>
            <a:endParaRPr lang="en-US" sz="1750" dirty="0"/>
          </a:p>
        </p:txBody>
      </p:sp>
      <p:sp>
        <p:nvSpPr>
          <p:cNvPr id="8" name="Shape 4"/>
          <p:cNvSpPr/>
          <p:nvPr/>
        </p:nvSpPr>
        <p:spPr>
          <a:xfrm>
            <a:off x="6280190" y="3835598"/>
            <a:ext cx="510302" cy="510302"/>
          </a:xfrm>
          <a:prstGeom prst="roundRect">
            <a:avLst>
              <a:gd name="adj" fmla="val 18669"/>
            </a:avLst>
          </a:prstGeom>
          <a:solidFill>
            <a:srgbClr val="FFD8CC"/>
          </a:solidFill>
          <a:ln w="7620">
            <a:solidFill>
              <a:srgbClr val="E5BEB2"/>
            </a:solidFill>
            <a:prstDash val="solid"/>
          </a:ln>
        </p:spPr>
      </p:sp>
      <p:pic>
        <p:nvPicPr>
          <p:cNvPr id="9" name="Image 2" descr="preencoded.png"/>
          <p:cNvPicPr>
            <a:picLocks noChangeAspect="1"/>
          </p:cNvPicPr>
          <p:nvPr/>
        </p:nvPicPr>
        <p:blipFill>
          <a:blip r:embed="rId5"/>
          <a:stretch>
            <a:fillRect/>
          </a:stretch>
        </p:blipFill>
        <p:spPr>
          <a:xfrm>
            <a:off x="6365260" y="3878104"/>
            <a:ext cx="340162" cy="425291"/>
          </a:xfrm>
          <a:prstGeom prst="rect">
            <a:avLst/>
          </a:prstGeom>
        </p:spPr>
      </p:pic>
      <p:sp>
        <p:nvSpPr>
          <p:cNvPr id="10" name="Text 5"/>
          <p:cNvSpPr/>
          <p:nvPr/>
        </p:nvSpPr>
        <p:spPr>
          <a:xfrm>
            <a:off x="7017306" y="391346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Session Reminders</a:t>
            </a:r>
            <a:endParaRPr lang="en-US" sz="2200" dirty="0"/>
          </a:p>
        </p:txBody>
      </p:sp>
      <p:sp>
        <p:nvSpPr>
          <p:cNvPr id="11" name="Text 6"/>
          <p:cNvSpPr/>
          <p:nvPr/>
        </p:nvSpPr>
        <p:spPr>
          <a:xfrm>
            <a:off x="7017306" y="4403884"/>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Upcoming debates, votes, deadlines</a:t>
            </a:r>
            <a:endParaRPr lang="en-US" sz="1750" dirty="0"/>
          </a:p>
        </p:txBody>
      </p:sp>
      <p:sp>
        <p:nvSpPr>
          <p:cNvPr id="12" name="Shape 7"/>
          <p:cNvSpPr/>
          <p:nvPr/>
        </p:nvSpPr>
        <p:spPr>
          <a:xfrm>
            <a:off x="6280190" y="5220414"/>
            <a:ext cx="510302" cy="510302"/>
          </a:xfrm>
          <a:prstGeom prst="roundRect">
            <a:avLst>
              <a:gd name="adj" fmla="val 18669"/>
            </a:avLst>
          </a:prstGeom>
          <a:solidFill>
            <a:srgbClr val="FFD8CC"/>
          </a:solidFill>
          <a:ln w="7620">
            <a:solidFill>
              <a:srgbClr val="E5BEB2"/>
            </a:solidFill>
            <a:prstDash val="solid"/>
          </a:ln>
        </p:spPr>
      </p:sp>
      <p:pic>
        <p:nvPicPr>
          <p:cNvPr id="13" name="Image 3" descr="preencoded.png"/>
          <p:cNvPicPr>
            <a:picLocks noChangeAspect="1"/>
          </p:cNvPicPr>
          <p:nvPr/>
        </p:nvPicPr>
        <p:blipFill>
          <a:blip r:embed="rId6"/>
          <a:stretch>
            <a:fillRect/>
          </a:stretch>
        </p:blipFill>
        <p:spPr>
          <a:xfrm>
            <a:off x="6365260" y="5262920"/>
            <a:ext cx="340162" cy="425291"/>
          </a:xfrm>
          <a:prstGeom prst="rect">
            <a:avLst/>
          </a:prstGeom>
        </p:spPr>
      </p:pic>
      <p:sp>
        <p:nvSpPr>
          <p:cNvPr id="14" name="Text 8"/>
          <p:cNvSpPr/>
          <p:nvPr/>
        </p:nvSpPr>
        <p:spPr>
          <a:xfrm>
            <a:off x="7017306" y="529828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Media Mentions</a:t>
            </a:r>
            <a:endParaRPr lang="en-US" sz="2200" dirty="0"/>
          </a:p>
        </p:txBody>
      </p:sp>
      <p:sp>
        <p:nvSpPr>
          <p:cNvPr id="15" name="Text 9"/>
          <p:cNvSpPr/>
          <p:nvPr/>
        </p:nvSpPr>
        <p:spPr>
          <a:xfrm>
            <a:off x="7017306" y="5788700"/>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Press coverage of key legislation</a:t>
            </a:r>
            <a:endParaRPr lang="en-US" sz="1750" dirty="0"/>
          </a:p>
        </p:txBody>
      </p:sp>
      <p:sp>
        <p:nvSpPr>
          <p:cNvPr id="16" name="Shape 10"/>
          <p:cNvSpPr/>
          <p:nvPr/>
        </p:nvSpPr>
        <p:spPr>
          <a:xfrm>
            <a:off x="6280190" y="6605230"/>
            <a:ext cx="510302" cy="510302"/>
          </a:xfrm>
          <a:prstGeom prst="roundRect">
            <a:avLst>
              <a:gd name="adj" fmla="val 18669"/>
            </a:avLst>
          </a:prstGeom>
          <a:solidFill>
            <a:srgbClr val="FFD8CC"/>
          </a:solidFill>
          <a:ln w="7620">
            <a:solidFill>
              <a:srgbClr val="E5BEB2"/>
            </a:solidFill>
            <a:prstDash val="solid"/>
          </a:ln>
        </p:spPr>
      </p:sp>
      <p:pic>
        <p:nvPicPr>
          <p:cNvPr id="17" name="Image 4" descr="preencoded.png"/>
          <p:cNvPicPr>
            <a:picLocks noChangeAspect="1"/>
          </p:cNvPicPr>
          <p:nvPr/>
        </p:nvPicPr>
        <p:blipFill>
          <a:blip r:embed="rId7"/>
          <a:stretch>
            <a:fillRect/>
          </a:stretch>
        </p:blipFill>
        <p:spPr>
          <a:xfrm>
            <a:off x="6365260" y="6647736"/>
            <a:ext cx="340162" cy="425291"/>
          </a:xfrm>
          <a:prstGeom prst="rect">
            <a:avLst/>
          </a:prstGeom>
        </p:spPr>
      </p:pic>
      <p:sp>
        <p:nvSpPr>
          <p:cNvPr id="18" name="Text 11"/>
          <p:cNvSpPr/>
          <p:nvPr/>
        </p:nvSpPr>
        <p:spPr>
          <a:xfrm>
            <a:off x="7017306" y="6683097"/>
            <a:ext cx="3029783"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Constituent Concerns</a:t>
            </a:r>
            <a:endParaRPr lang="en-US" sz="2200" dirty="0"/>
          </a:p>
        </p:txBody>
      </p:sp>
      <p:sp>
        <p:nvSpPr>
          <p:cNvPr id="19" name="Text 12"/>
          <p:cNvSpPr/>
          <p:nvPr/>
        </p:nvSpPr>
        <p:spPr>
          <a:xfrm>
            <a:off x="7017306" y="7173516"/>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Trending public issues requiring attention</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834628"/>
            <a:ext cx="9871948"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Decision Support System Use Cases</a:t>
            </a:r>
            <a:endParaRPr lang="en-US" sz="4450" dirty="0"/>
          </a:p>
        </p:txBody>
      </p:sp>
      <p:pic>
        <p:nvPicPr>
          <p:cNvPr id="3" name="Image 0" descr="preencoded.png"/>
          <p:cNvPicPr>
            <a:picLocks noChangeAspect="1"/>
          </p:cNvPicPr>
          <p:nvPr/>
        </p:nvPicPr>
        <p:blipFill>
          <a:blip r:embed="rId3"/>
          <a:stretch>
            <a:fillRect/>
          </a:stretch>
        </p:blipFill>
        <p:spPr>
          <a:xfrm>
            <a:off x="3247430" y="1997035"/>
            <a:ext cx="1614011" cy="1306949"/>
          </a:xfrm>
          <a:prstGeom prst="rect">
            <a:avLst/>
          </a:prstGeom>
        </p:spPr>
      </p:pic>
      <p:pic>
        <p:nvPicPr>
          <p:cNvPr id="4" name="Image 1" descr="preencoded.png"/>
          <p:cNvPicPr>
            <a:picLocks noChangeAspect="1"/>
          </p:cNvPicPr>
          <p:nvPr/>
        </p:nvPicPr>
        <p:blipFill>
          <a:blip r:embed="rId4"/>
          <a:stretch>
            <a:fillRect/>
          </a:stretch>
        </p:blipFill>
        <p:spPr>
          <a:xfrm>
            <a:off x="3894892" y="2613065"/>
            <a:ext cx="318968" cy="398621"/>
          </a:xfrm>
          <a:prstGeom prst="rect">
            <a:avLst/>
          </a:prstGeom>
        </p:spPr>
      </p:pic>
      <p:sp>
        <p:nvSpPr>
          <p:cNvPr id="5" name="Text 1"/>
          <p:cNvSpPr/>
          <p:nvPr/>
        </p:nvSpPr>
        <p:spPr>
          <a:xfrm>
            <a:off x="5088255" y="2223849"/>
            <a:ext cx="3518892"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Policy Impact Simulation</a:t>
            </a:r>
            <a:endParaRPr lang="en-US" sz="2200" dirty="0"/>
          </a:p>
        </p:txBody>
      </p:sp>
      <p:sp>
        <p:nvSpPr>
          <p:cNvPr id="6" name="Text 2"/>
          <p:cNvSpPr/>
          <p:nvPr/>
        </p:nvSpPr>
        <p:spPr>
          <a:xfrm>
            <a:off x="5088255" y="2714268"/>
            <a:ext cx="4135755"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Forecast effects of proposed legislation</a:t>
            </a:r>
            <a:endParaRPr lang="en-US" sz="1750" dirty="0"/>
          </a:p>
        </p:txBody>
      </p:sp>
      <p:sp>
        <p:nvSpPr>
          <p:cNvPr id="7" name="Shape 3"/>
          <p:cNvSpPr/>
          <p:nvPr/>
        </p:nvSpPr>
        <p:spPr>
          <a:xfrm>
            <a:off x="4918115" y="3317081"/>
            <a:ext cx="8861822" cy="15240"/>
          </a:xfrm>
          <a:prstGeom prst="roundRect">
            <a:avLst>
              <a:gd name="adj" fmla="val 625116"/>
            </a:avLst>
          </a:prstGeom>
          <a:solidFill>
            <a:srgbClr val="E5BEB2"/>
          </a:solidFill>
          <a:ln/>
        </p:spPr>
      </p:sp>
      <p:pic>
        <p:nvPicPr>
          <p:cNvPr id="8" name="Image 2" descr="preencoded.png"/>
          <p:cNvPicPr>
            <a:picLocks noChangeAspect="1"/>
          </p:cNvPicPr>
          <p:nvPr/>
        </p:nvPicPr>
        <p:blipFill>
          <a:blip r:embed="rId5"/>
          <a:stretch>
            <a:fillRect/>
          </a:stretch>
        </p:blipFill>
        <p:spPr>
          <a:xfrm>
            <a:off x="2440424" y="3360658"/>
            <a:ext cx="3228022" cy="1306949"/>
          </a:xfrm>
          <a:prstGeom prst="rect">
            <a:avLst/>
          </a:prstGeom>
        </p:spPr>
      </p:pic>
      <p:pic>
        <p:nvPicPr>
          <p:cNvPr id="9" name="Image 3" descr="preencoded.png"/>
          <p:cNvPicPr>
            <a:picLocks noChangeAspect="1"/>
          </p:cNvPicPr>
          <p:nvPr/>
        </p:nvPicPr>
        <p:blipFill>
          <a:blip r:embed="rId6"/>
          <a:stretch>
            <a:fillRect/>
          </a:stretch>
        </p:blipFill>
        <p:spPr>
          <a:xfrm>
            <a:off x="3894892" y="3814762"/>
            <a:ext cx="318968" cy="398621"/>
          </a:xfrm>
          <a:prstGeom prst="rect">
            <a:avLst/>
          </a:prstGeom>
        </p:spPr>
      </p:pic>
      <p:sp>
        <p:nvSpPr>
          <p:cNvPr id="10" name="Text 4"/>
          <p:cNvSpPr/>
          <p:nvPr/>
        </p:nvSpPr>
        <p:spPr>
          <a:xfrm>
            <a:off x="5895261" y="3587472"/>
            <a:ext cx="4102418"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Historical Precedent Analysis</a:t>
            </a:r>
            <a:endParaRPr lang="en-US" sz="2200" dirty="0"/>
          </a:p>
        </p:txBody>
      </p:sp>
      <p:sp>
        <p:nvSpPr>
          <p:cNvPr id="11" name="Text 5"/>
          <p:cNvSpPr/>
          <p:nvPr/>
        </p:nvSpPr>
        <p:spPr>
          <a:xfrm>
            <a:off x="5895261" y="4077891"/>
            <a:ext cx="4102418"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Compare to similar past legislation</a:t>
            </a:r>
            <a:endParaRPr lang="en-US" sz="1750" dirty="0"/>
          </a:p>
        </p:txBody>
      </p:sp>
      <p:sp>
        <p:nvSpPr>
          <p:cNvPr id="12" name="Shape 6"/>
          <p:cNvSpPr/>
          <p:nvPr/>
        </p:nvSpPr>
        <p:spPr>
          <a:xfrm>
            <a:off x="5725120" y="4680704"/>
            <a:ext cx="8054816" cy="15240"/>
          </a:xfrm>
          <a:prstGeom prst="roundRect">
            <a:avLst>
              <a:gd name="adj" fmla="val 625116"/>
            </a:avLst>
          </a:prstGeom>
          <a:solidFill>
            <a:srgbClr val="E5BEB2"/>
          </a:solidFill>
          <a:ln/>
        </p:spPr>
      </p:sp>
      <p:pic>
        <p:nvPicPr>
          <p:cNvPr id="13" name="Image 4" descr="preencoded.png"/>
          <p:cNvPicPr>
            <a:picLocks noChangeAspect="1"/>
          </p:cNvPicPr>
          <p:nvPr/>
        </p:nvPicPr>
        <p:blipFill>
          <a:blip r:embed="rId7"/>
          <a:stretch>
            <a:fillRect/>
          </a:stretch>
        </p:blipFill>
        <p:spPr>
          <a:xfrm>
            <a:off x="1633418" y="4724281"/>
            <a:ext cx="4842034" cy="1306949"/>
          </a:xfrm>
          <a:prstGeom prst="rect">
            <a:avLst/>
          </a:prstGeom>
        </p:spPr>
      </p:pic>
      <p:pic>
        <p:nvPicPr>
          <p:cNvPr id="14" name="Image 5" descr="preencoded.png"/>
          <p:cNvPicPr>
            <a:picLocks noChangeAspect="1"/>
          </p:cNvPicPr>
          <p:nvPr/>
        </p:nvPicPr>
        <p:blipFill>
          <a:blip r:embed="rId8"/>
          <a:stretch>
            <a:fillRect/>
          </a:stretch>
        </p:blipFill>
        <p:spPr>
          <a:xfrm>
            <a:off x="3894892" y="5178385"/>
            <a:ext cx="318968" cy="398621"/>
          </a:xfrm>
          <a:prstGeom prst="rect">
            <a:avLst/>
          </a:prstGeom>
        </p:spPr>
      </p:pic>
      <p:sp>
        <p:nvSpPr>
          <p:cNvPr id="15" name="Text 7"/>
          <p:cNvSpPr/>
          <p:nvPr/>
        </p:nvSpPr>
        <p:spPr>
          <a:xfrm>
            <a:off x="6702266" y="4951095"/>
            <a:ext cx="4556998"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Cross-Jurisdictional Comparison</a:t>
            </a:r>
            <a:endParaRPr lang="en-US" sz="2200" dirty="0"/>
          </a:p>
        </p:txBody>
      </p:sp>
      <p:sp>
        <p:nvSpPr>
          <p:cNvPr id="16" name="Text 8"/>
          <p:cNvSpPr/>
          <p:nvPr/>
        </p:nvSpPr>
        <p:spPr>
          <a:xfrm>
            <a:off x="6702266" y="5441513"/>
            <a:ext cx="4556998"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Review similar laws in other countries</a:t>
            </a:r>
            <a:endParaRPr lang="en-US" sz="1750" dirty="0"/>
          </a:p>
        </p:txBody>
      </p:sp>
      <p:sp>
        <p:nvSpPr>
          <p:cNvPr id="17" name="Shape 9"/>
          <p:cNvSpPr/>
          <p:nvPr/>
        </p:nvSpPr>
        <p:spPr>
          <a:xfrm>
            <a:off x="6532126" y="6044327"/>
            <a:ext cx="7247811" cy="15240"/>
          </a:xfrm>
          <a:prstGeom prst="roundRect">
            <a:avLst>
              <a:gd name="adj" fmla="val 625116"/>
            </a:avLst>
          </a:prstGeom>
          <a:solidFill>
            <a:srgbClr val="E5BEB2"/>
          </a:solidFill>
          <a:ln/>
        </p:spPr>
      </p:sp>
      <p:pic>
        <p:nvPicPr>
          <p:cNvPr id="18" name="Image 6" descr="preencoded.png"/>
          <p:cNvPicPr>
            <a:picLocks noChangeAspect="1"/>
          </p:cNvPicPr>
          <p:nvPr/>
        </p:nvPicPr>
        <p:blipFill>
          <a:blip r:embed="rId9"/>
          <a:stretch>
            <a:fillRect/>
          </a:stretch>
        </p:blipFill>
        <p:spPr>
          <a:xfrm>
            <a:off x="826294" y="6087904"/>
            <a:ext cx="6456164" cy="1306949"/>
          </a:xfrm>
          <a:prstGeom prst="rect">
            <a:avLst/>
          </a:prstGeom>
        </p:spPr>
      </p:pic>
      <p:pic>
        <p:nvPicPr>
          <p:cNvPr id="19" name="Image 7" descr="preencoded.png"/>
          <p:cNvPicPr>
            <a:picLocks noChangeAspect="1"/>
          </p:cNvPicPr>
          <p:nvPr/>
        </p:nvPicPr>
        <p:blipFill>
          <a:blip r:embed="rId10"/>
          <a:stretch>
            <a:fillRect/>
          </a:stretch>
        </p:blipFill>
        <p:spPr>
          <a:xfrm>
            <a:off x="3894773" y="6542008"/>
            <a:ext cx="318968" cy="398621"/>
          </a:xfrm>
          <a:prstGeom prst="rect">
            <a:avLst/>
          </a:prstGeom>
        </p:spPr>
      </p:pic>
      <p:sp>
        <p:nvSpPr>
          <p:cNvPr id="20" name="Text 10"/>
          <p:cNvSpPr/>
          <p:nvPr/>
        </p:nvSpPr>
        <p:spPr>
          <a:xfrm>
            <a:off x="7509272" y="6314718"/>
            <a:ext cx="4434840"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Budget Allocation Optimization</a:t>
            </a:r>
            <a:endParaRPr lang="en-US" sz="2200" dirty="0"/>
          </a:p>
        </p:txBody>
      </p:sp>
      <p:sp>
        <p:nvSpPr>
          <p:cNvPr id="21" name="Text 11"/>
          <p:cNvSpPr/>
          <p:nvPr/>
        </p:nvSpPr>
        <p:spPr>
          <a:xfrm>
            <a:off x="7509272" y="6805136"/>
            <a:ext cx="4434840"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Identify highest-impact funding options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2154436"/>
            <a:ext cx="6315551"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Ethical Considerations</a:t>
            </a:r>
            <a:endParaRPr lang="en-US" sz="4450" dirty="0"/>
          </a:p>
        </p:txBody>
      </p:sp>
      <p:sp>
        <p:nvSpPr>
          <p:cNvPr id="3" name="Text 1"/>
          <p:cNvSpPr/>
          <p:nvPr/>
        </p:nvSpPr>
        <p:spPr>
          <a:xfrm>
            <a:off x="793790" y="343019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Data Privacy</a:t>
            </a:r>
            <a:endParaRPr lang="en-US" sz="2200" dirty="0"/>
          </a:p>
        </p:txBody>
      </p:sp>
      <p:sp>
        <p:nvSpPr>
          <p:cNvPr id="4" name="Text 2"/>
          <p:cNvSpPr/>
          <p:nvPr/>
        </p:nvSpPr>
        <p:spPr>
          <a:xfrm>
            <a:off x="793790" y="4011335"/>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Strict protocols for citizen information</a:t>
            </a:r>
            <a:endParaRPr lang="en-US" sz="1750" dirty="0"/>
          </a:p>
        </p:txBody>
      </p:sp>
      <p:sp>
        <p:nvSpPr>
          <p:cNvPr id="5" name="Text 3"/>
          <p:cNvSpPr/>
          <p:nvPr/>
        </p:nvSpPr>
        <p:spPr>
          <a:xfrm>
            <a:off x="793790" y="4941213"/>
            <a:ext cx="3978116"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Anonymization of personal data</a:t>
            </a:r>
            <a:endParaRPr lang="en-US" sz="1750" dirty="0"/>
          </a:p>
        </p:txBody>
      </p:sp>
      <p:sp>
        <p:nvSpPr>
          <p:cNvPr id="6" name="Text 4"/>
          <p:cNvSpPr/>
          <p:nvPr/>
        </p:nvSpPr>
        <p:spPr>
          <a:xfrm>
            <a:off x="793790" y="5508188"/>
            <a:ext cx="3978116"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Secure storage with limited access</a:t>
            </a:r>
            <a:endParaRPr lang="en-US" sz="1750" dirty="0"/>
          </a:p>
        </p:txBody>
      </p:sp>
      <p:sp>
        <p:nvSpPr>
          <p:cNvPr id="7" name="Text 5"/>
          <p:cNvSpPr/>
          <p:nvPr/>
        </p:nvSpPr>
        <p:spPr>
          <a:xfrm>
            <a:off x="5332928" y="343019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Algorithmic Bias</a:t>
            </a:r>
            <a:endParaRPr lang="en-US" sz="2200" dirty="0"/>
          </a:p>
        </p:txBody>
      </p:sp>
      <p:sp>
        <p:nvSpPr>
          <p:cNvPr id="8" name="Text 6"/>
          <p:cNvSpPr/>
          <p:nvPr/>
        </p:nvSpPr>
        <p:spPr>
          <a:xfrm>
            <a:off x="5332928" y="4011335"/>
            <a:ext cx="3978116"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Regular audits for fairness</a:t>
            </a:r>
            <a:endParaRPr lang="en-US" sz="1750" dirty="0"/>
          </a:p>
        </p:txBody>
      </p:sp>
      <p:sp>
        <p:nvSpPr>
          <p:cNvPr id="9" name="Text 7"/>
          <p:cNvSpPr/>
          <p:nvPr/>
        </p:nvSpPr>
        <p:spPr>
          <a:xfrm>
            <a:off x="5332928" y="4578310"/>
            <a:ext cx="3978116"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Diverse training data requirements</a:t>
            </a:r>
            <a:endParaRPr lang="en-US" sz="1750" dirty="0"/>
          </a:p>
        </p:txBody>
      </p:sp>
      <p:sp>
        <p:nvSpPr>
          <p:cNvPr id="10" name="Text 8"/>
          <p:cNvSpPr/>
          <p:nvPr/>
        </p:nvSpPr>
        <p:spPr>
          <a:xfrm>
            <a:off x="5332928" y="5145286"/>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Human oversight of recommendations</a:t>
            </a:r>
            <a:endParaRPr lang="en-US" sz="1750" dirty="0"/>
          </a:p>
        </p:txBody>
      </p:sp>
      <p:sp>
        <p:nvSpPr>
          <p:cNvPr id="11" name="Text 9"/>
          <p:cNvSpPr/>
          <p:nvPr/>
        </p:nvSpPr>
        <p:spPr>
          <a:xfrm>
            <a:off x="9872067" y="343019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Transparency</a:t>
            </a:r>
            <a:endParaRPr lang="en-US" sz="2200" dirty="0"/>
          </a:p>
        </p:txBody>
      </p:sp>
      <p:sp>
        <p:nvSpPr>
          <p:cNvPr id="12" name="Text 10"/>
          <p:cNvSpPr/>
          <p:nvPr/>
        </p:nvSpPr>
        <p:spPr>
          <a:xfrm>
            <a:off x="9872067" y="4011335"/>
            <a:ext cx="3978116"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Explainable AI decisions</a:t>
            </a:r>
            <a:endParaRPr lang="en-US" sz="1750" dirty="0"/>
          </a:p>
        </p:txBody>
      </p:sp>
      <p:sp>
        <p:nvSpPr>
          <p:cNvPr id="13" name="Text 11"/>
          <p:cNvSpPr/>
          <p:nvPr/>
        </p:nvSpPr>
        <p:spPr>
          <a:xfrm>
            <a:off x="9872067" y="4578310"/>
            <a:ext cx="3978116"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Public disclosure of methodologies</a:t>
            </a:r>
            <a:endParaRPr lang="en-US" sz="1750" dirty="0"/>
          </a:p>
        </p:txBody>
      </p:sp>
      <p:sp>
        <p:nvSpPr>
          <p:cNvPr id="14" name="Text 12"/>
          <p:cNvSpPr/>
          <p:nvPr/>
        </p:nvSpPr>
        <p:spPr>
          <a:xfrm>
            <a:off x="9872067" y="5145286"/>
            <a:ext cx="3978116"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Clear documentation of sources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96635" y="547330"/>
            <a:ext cx="6446758" cy="622102"/>
          </a:xfrm>
          <a:prstGeom prst="rect">
            <a:avLst/>
          </a:prstGeom>
          <a:noFill/>
          <a:ln/>
        </p:spPr>
        <p:txBody>
          <a:bodyPr wrap="none" lIns="0" tIns="0" rIns="0" bIns="0" rtlCol="0" anchor="t"/>
          <a:lstStyle/>
          <a:p>
            <a:pPr marL="0" indent="0" algn="l">
              <a:lnSpc>
                <a:spcPts val="4850"/>
              </a:lnSpc>
              <a:buNone/>
            </a:pPr>
            <a:r>
              <a:rPr lang="en-US" sz="3900" b="1" dirty="0">
                <a:solidFill>
                  <a:srgbClr val="403C4E"/>
                </a:solidFill>
                <a:latin typeface="Merriweather Bold" pitchFamily="34" charset="0"/>
                <a:ea typeface="Merriweather Bold" pitchFamily="34" charset="-122"/>
                <a:cs typeface="Merriweather Bold" pitchFamily="34" charset="-120"/>
              </a:rPr>
              <a:t>Implementation Roadmap</a:t>
            </a:r>
            <a:endParaRPr lang="en-US" sz="3900" dirty="0"/>
          </a:p>
        </p:txBody>
      </p:sp>
      <p:sp>
        <p:nvSpPr>
          <p:cNvPr id="3" name="Shape 1"/>
          <p:cNvSpPr/>
          <p:nvPr/>
        </p:nvSpPr>
        <p:spPr>
          <a:xfrm>
            <a:off x="920472" y="1467922"/>
            <a:ext cx="22860" cy="6214705"/>
          </a:xfrm>
          <a:prstGeom prst="roundRect">
            <a:avLst>
              <a:gd name="adj" fmla="val 365732"/>
            </a:avLst>
          </a:prstGeom>
          <a:solidFill>
            <a:srgbClr val="E5BEB2"/>
          </a:solidFill>
          <a:ln/>
        </p:spPr>
      </p:sp>
      <p:sp>
        <p:nvSpPr>
          <p:cNvPr id="4" name="Shape 2"/>
          <p:cNvSpPr/>
          <p:nvPr/>
        </p:nvSpPr>
        <p:spPr>
          <a:xfrm>
            <a:off x="1121509" y="1680329"/>
            <a:ext cx="597098" cy="22860"/>
          </a:xfrm>
          <a:prstGeom prst="roundRect">
            <a:avLst>
              <a:gd name="adj" fmla="val 365732"/>
            </a:avLst>
          </a:prstGeom>
          <a:solidFill>
            <a:srgbClr val="E5BEB2"/>
          </a:solidFill>
          <a:ln/>
        </p:spPr>
      </p:sp>
      <p:sp>
        <p:nvSpPr>
          <p:cNvPr id="5" name="Shape 3"/>
          <p:cNvSpPr/>
          <p:nvPr/>
        </p:nvSpPr>
        <p:spPr>
          <a:xfrm>
            <a:off x="696575" y="1467922"/>
            <a:ext cx="447794" cy="447794"/>
          </a:xfrm>
          <a:prstGeom prst="roundRect">
            <a:avLst>
              <a:gd name="adj" fmla="val 18671"/>
            </a:avLst>
          </a:prstGeom>
          <a:solidFill>
            <a:srgbClr val="FFD8CC"/>
          </a:solidFill>
          <a:ln w="7620">
            <a:solidFill>
              <a:srgbClr val="E5BEB2"/>
            </a:solidFill>
            <a:prstDash val="solid"/>
          </a:ln>
        </p:spPr>
      </p:sp>
      <p:pic>
        <p:nvPicPr>
          <p:cNvPr id="6" name="Image 0" descr="preencoded.png"/>
          <p:cNvPicPr>
            <a:picLocks noChangeAspect="1"/>
          </p:cNvPicPr>
          <p:nvPr/>
        </p:nvPicPr>
        <p:blipFill>
          <a:blip r:embed="rId3"/>
          <a:stretch>
            <a:fillRect/>
          </a:stretch>
        </p:blipFill>
        <p:spPr>
          <a:xfrm>
            <a:off x="771168" y="1505188"/>
            <a:ext cx="298490" cy="373142"/>
          </a:xfrm>
          <a:prstGeom prst="rect">
            <a:avLst/>
          </a:prstGeom>
        </p:spPr>
      </p:pic>
      <p:sp>
        <p:nvSpPr>
          <p:cNvPr id="7" name="Text 4"/>
          <p:cNvSpPr/>
          <p:nvPr/>
        </p:nvSpPr>
        <p:spPr>
          <a:xfrm>
            <a:off x="1915835" y="1536263"/>
            <a:ext cx="2499241" cy="310991"/>
          </a:xfrm>
          <a:prstGeom prst="rect">
            <a:avLst/>
          </a:prstGeom>
          <a:noFill/>
          <a:ln/>
        </p:spPr>
        <p:txBody>
          <a:bodyPr wrap="none" lIns="0" tIns="0" rIns="0" bIns="0" rtlCol="0" anchor="t"/>
          <a:lstStyle/>
          <a:p>
            <a:pPr marL="0" indent="0" algn="l">
              <a:lnSpc>
                <a:spcPts val="2400"/>
              </a:lnSpc>
              <a:buNone/>
            </a:pPr>
            <a:r>
              <a:rPr lang="en-US" sz="1950" b="1" dirty="0">
                <a:solidFill>
                  <a:srgbClr val="403C4E"/>
                </a:solidFill>
                <a:latin typeface="Merriweather Bold" pitchFamily="34" charset="0"/>
                <a:ea typeface="Merriweather Bold" pitchFamily="34" charset="-122"/>
                <a:cs typeface="Merriweather Bold" pitchFamily="34" charset="-120"/>
              </a:rPr>
              <a:t>Phase 1: Assessment</a:t>
            </a:r>
            <a:endParaRPr lang="en-US" sz="1950" dirty="0"/>
          </a:p>
        </p:txBody>
      </p:sp>
      <p:sp>
        <p:nvSpPr>
          <p:cNvPr id="8" name="Text 5"/>
          <p:cNvSpPr/>
          <p:nvPr/>
        </p:nvSpPr>
        <p:spPr>
          <a:xfrm>
            <a:off x="1915835" y="1966674"/>
            <a:ext cx="12017931" cy="318492"/>
          </a:xfrm>
          <a:prstGeom prst="rect">
            <a:avLst/>
          </a:prstGeom>
          <a:noFill/>
          <a:ln/>
        </p:spPr>
        <p:txBody>
          <a:bodyPr wrap="none" lIns="0" tIns="0" rIns="0" bIns="0" rtlCol="0" anchor="t"/>
          <a:lstStyle/>
          <a:p>
            <a:pPr marL="0" indent="0" algn="l">
              <a:lnSpc>
                <a:spcPts val="2500"/>
              </a:lnSpc>
              <a:buNone/>
            </a:pPr>
            <a:r>
              <a:rPr lang="en-US" sz="1550" dirty="0">
                <a:solidFill>
                  <a:srgbClr val="403C4E"/>
                </a:solidFill>
                <a:latin typeface="Open Sans" pitchFamily="34" charset="0"/>
                <a:ea typeface="Open Sans" pitchFamily="34" charset="-122"/>
                <a:cs typeface="Open Sans" pitchFamily="34" charset="-120"/>
              </a:rPr>
              <a:t>Evaluate current systems and needs</a:t>
            </a:r>
            <a:endParaRPr lang="en-US" sz="1550" dirty="0"/>
          </a:p>
        </p:txBody>
      </p:sp>
      <p:sp>
        <p:nvSpPr>
          <p:cNvPr id="9" name="Text 6"/>
          <p:cNvSpPr/>
          <p:nvPr/>
        </p:nvSpPr>
        <p:spPr>
          <a:xfrm>
            <a:off x="1915835" y="2404586"/>
            <a:ext cx="12017931" cy="318492"/>
          </a:xfrm>
          <a:prstGeom prst="rect">
            <a:avLst/>
          </a:prstGeom>
          <a:noFill/>
          <a:ln/>
        </p:spPr>
        <p:txBody>
          <a:bodyPr wrap="none" lIns="0" tIns="0" rIns="0" bIns="0" rtlCol="0" anchor="t"/>
          <a:lstStyle/>
          <a:p>
            <a:pPr marL="0" indent="0" algn="l">
              <a:lnSpc>
                <a:spcPts val="2500"/>
              </a:lnSpc>
              <a:buNone/>
            </a:pPr>
            <a:r>
              <a:rPr lang="en-US" sz="1550" dirty="0">
                <a:solidFill>
                  <a:srgbClr val="403C4E"/>
                </a:solidFill>
                <a:latin typeface="Open Sans" pitchFamily="34" charset="0"/>
                <a:ea typeface="Open Sans" pitchFamily="34" charset="-122"/>
                <a:cs typeface="Open Sans" pitchFamily="34" charset="-120"/>
              </a:rPr>
              <a:t>3 months</a:t>
            </a:r>
            <a:endParaRPr lang="en-US" sz="1550" dirty="0"/>
          </a:p>
        </p:txBody>
      </p:sp>
      <p:sp>
        <p:nvSpPr>
          <p:cNvPr id="10" name="Shape 7"/>
          <p:cNvSpPr/>
          <p:nvPr/>
        </p:nvSpPr>
        <p:spPr>
          <a:xfrm>
            <a:off x="1121509" y="3333512"/>
            <a:ext cx="597098" cy="22860"/>
          </a:xfrm>
          <a:prstGeom prst="roundRect">
            <a:avLst>
              <a:gd name="adj" fmla="val 365732"/>
            </a:avLst>
          </a:prstGeom>
          <a:solidFill>
            <a:srgbClr val="E5BEB2"/>
          </a:solidFill>
          <a:ln/>
        </p:spPr>
      </p:sp>
      <p:sp>
        <p:nvSpPr>
          <p:cNvPr id="11" name="Shape 8"/>
          <p:cNvSpPr/>
          <p:nvPr/>
        </p:nvSpPr>
        <p:spPr>
          <a:xfrm>
            <a:off x="696575" y="3121104"/>
            <a:ext cx="447794" cy="447794"/>
          </a:xfrm>
          <a:prstGeom prst="roundRect">
            <a:avLst>
              <a:gd name="adj" fmla="val 18671"/>
            </a:avLst>
          </a:prstGeom>
          <a:solidFill>
            <a:srgbClr val="FFD8CC"/>
          </a:solidFill>
          <a:ln w="7620">
            <a:solidFill>
              <a:srgbClr val="E5BEB2"/>
            </a:solidFill>
            <a:prstDash val="solid"/>
          </a:ln>
        </p:spPr>
      </p:sp>
      <p:pic>
        <p:nvPicPr>
          <p:cNvPr id="12" name="Image 1" descr="preencoded.png"/>
          <p:cNvPicPr>
            <a:picLocks noChangeAspect="1"/>
          </p:cNvPicPr>
          <p:nvPr/>
        </p:nvPicPr>
        <p:blipFill>
          <a:blip r:embed="rId4"/>
          <a:stretch>
            <a:fillRect/>
          </a:stretch>
        </p:blipFill>
        <p:spPr>
          <a:xfrm>
            <a:off x="771168" y="3158371"/>
            <a:ext cx="298490" cy="373142"/>
          </a:xfrm>
          <a:prstGeom prst="rect">
            <a:avLst/>
          </a:prstGeom>
        </p:spPr>
      </p:pic>
      <p:sp>
        <p:nvSpPr>
          <p:cNvPr id="13" name="Text 9"/>
          <p:cNvSpPr/>
          <p:nvPr/>
        </p:nvSpPr>
        <p:spPr>
          <a:xfrm>
            <a:off x="1915835" y="3189446"/>
            <a:ext cx="2702123" cy="310991"/>
          </a:xfrm>
          <a:prstGeom prst="rect">
            <a:avLst/>
          </a:prstGeom>
          <a:noFill/>
          <a:ln/>
        </p:spPr>
        <p:txBody>
          <a:bodyPr wrap="none" lIns="0" tIns="0" rIns="0" bIns="0" rtlCol="0" anchor="t"/>
          <a:lstStyle/>
          <a:p>
            <a:pPr marL="0" indent="0" algn="l">
              <a:lnSpc>
                <a:spcPts val="2400"/>
              </a:lnSpc>
              <a:buNone/>
            </a:pPr>
            <a:r>
              <a:rPr lang="en-US" sz="1950" b="1" dirty="0">
                <a:solidFill>
                  <a:srgbClr val="403C4E"/>
                </a:solidFill>
                <a:latin typeface="Merriweather Bold" pitchFamily="34" charset="0"/>
                <a:ea typeface="Merriweather Bold" pitchFamily="34" charset="-122"/>
                <a:cs typeface="Merriweather Bold" pitchFamily="34" charset="-120"/>
              </a:rPr>
              <a:t>Phase 2: Development</a:t>
            </a:r>
            <a:endParaRPr lang="en-US" sz="1950" dirty="0"/>
          </a:p>
        </p:txBody>
      </p:sp>
      <p:sp>
        <p:nvSpPr>
          <p:cNvPr id="14" name="Text 10"/>
          <p:cNvSpPr/>
          <p:nvPr/>
        </p:nvSpPr>
        <p:spPr>
          <a:xfrm>
            <a:off x="1915835" y="3619857"/>
            <a:ext cx="12017931" cy="318492"/>
          </a:xfrm>
          <a:prstGeom prst="rect">
            <a:avLst/>
          </a:prstGeom>
          <a:noFill/>
          <a:ln/>
        </p:spPr>
        <p:txBody>
          <a:bodyPr wrap="none" lIns="0" tIns="0" rIns="0" bIns="0" rtlCol="0" anchor="t"/>
          <a:lstStyle/>
          <a:p>
            <a:pPr marL="0" indent="0" algn="l">
              <a:lnSpc>
                <a:spcPts val="2500"/>
              </a:lnSpc>
              <a:buNone/>
            </a:pPr>
            <a:r>
              <a:rPr lang="en-US" sz="1550" dirty="0">
                <a:solidFill>
                  <a:srgbClr val="403C4E"/>
                </a:solidFill>
                <a:latin typeface="Open Sans" pitchFamily="34" charset="0"/>
                <a:ea typeface="Open Sans" pitchFamily="34" charset="-122"/>
                <a:cs typeface="Open Sans" pitchFamily="34" charset="-120"/>
              </a:rPr>
              <a:t>Custom dashboard creation</a:t>
            </a:r>
            <a:endParaRPr lang="en-US" sz="1550" dirty="0"/>
          </a:p>
        </p:txBody>
      </p:sp>
      <p:sp>
        <p:nvSpPr>
          <p:cNvPr id="15" name="Text 11"/>
          <p:cNvSpPr/>
          <p:nvPr/>
        </p:nvSpPr>
        <p:spPr>
          <a:xfrm>
            <a:off x="1915835" y="4057769"/>
            <a:ext cx="12017931" cy="318492"/>
          </a:xfrm>
          <a:prstGeom prst="rect">
            <a:avLst/>
          </a:prstGeom>
          <a:noFill/>
          <a:ln/>
        </p:spPr>
        <p:txBody>
          <a:bodyPr wrap="none" lIns="0" tIns="0" rIns="0" bIns="0" rtlCol="0" anchor="t"/>
          <a:lstStyle/>
          <a:p>
            <a:pPr marL="0" indent="0" algn="l">
              <a:lnSpc>
                <a:spcPts val="2500"/>
              </a:lnSpc>
              <a:buNone/>
            </a:pPr>
            <a:r>
              <a:rPr lang="en-US" sz="1550" dirty="0">
                <a:solidFill>
                  <a:srgbClr val="403C4E"/>
                </a:solidFill>
                <a:latin typeface="Open Sans" pitchFamily="34" charset="0"/>
                <a:ea typeface="Open Sans" pitchFamily="34" charset="-122"/>
                <a:cs typeface="Open Sans" pitchFamily="34" charset="-120"/>
              </a:rPr>
              <a:t>6 months</a:t>
            </a:r>
            <a:endParaRPr lang="en-US" sz="1550" dirty="0"/>
          </a:p>
        </p:txBody>
      </p:sp>
      <p:sp>
        <p:nvSpPr>
          <p:cNvPr id="16" name="Shape 12"/>
          <p:cNvSpPr/>
          <p:nvPr/>
        </p:nvSpPr>
        <p:spPr>
          <a:xfrm>
            <a:off x="1121509" y="4986695"/>
            <a:ext cx="597098" cy="22860"/>
          </a:xfrm>
          <a:prstGeom prst="roundRect">
            <a:avLst>
              <a:gd name="adj" fmla="val 365732"/>
            </a:avLst>
          </a:prstGeom>
          <a:solidFill>
            <a:srgbClr val="E5BEB2"/>
          </a:solidFill>
          <a:ln/>
        </p:spPr>
      </p:sp>
      <p:sp>
        <p:nvSpPr>
          <p:cNvPr id="17" name="Shape 13"/>
          <p:cNvSpPr/>
          <p:nvPr/>
        </p:nvSpPr>
        <p:spPr>
          <a:xfrm>
            <a:off x="696575" y="4774287"/>
            <a:ext cx="447794" cy="447794"/>
          </a:xfrm>
          <a:prstGeom prst="roundRect">
            <a:avLst>
              <a:gd name="adj" fmla="val 18671"/>
            </a:avLst>
          </a:prstGeom>
          <a:solidFill>
            <a:srgbClr val="FFD8CC"/>
          </a:solidFill>
          <a:ln w="7620">
            <a:solidFill>
              <a:srgbClr val="E5BEB2"/>
            </a:solidFill>
            <a:prstDash val="solid"/>
          </a:ln>
        </p:spPr>
      </p:sp>
      <p:pic>
        <p:nvPicPr>
          <p:cNvPr id="18" name="Image 2" descr="preencoded.png"/>
          <p:cNvPicPr>
            <a:picLocks noChangeAspect="1"/>
          </p:cNvPicPr>
          <p:nvPr/>
        </p:nvPicPr>
        <p:blipFill>
          <a:blip r:embed="rId5"/>
          <a:stretch>
            <a:fillRect/>
          </a:stretch>
        </p:blipFill>
        <p:spPr>
          <a:xfrm>
            <a:off x="771168" y="4811554"/>
            <a:ext cx="298490" cy="373142"/>
          </a:xfrm>
          <a:prstGeom prst="rect">
            <a:avLst/>
          </a:prstGeom>
        </p:spPr>
      </p:pic>
      <p:sp>
        <p:nvSpPr>
          <p:cNvPr id="19" name="Text 14"/>
          <p:cNvSpPr/>
          <p:nvPr/>
        </p:nvSpPr>
        <p:spPr>
          <a:xfrm>
            <a:off x="1915835" y="4842629"/>
            <a:ext cx="2488168" cy="310991"/>
          </a:xfrm>
          <a:prstGeom prst="rect">
            <a:avLst/>
          </a:prstGeom>
          <a:noFill/>
          <a:ln/>
        </p:spPr>
        <p:txBody>
          <a:bodyPr wrap="none" lIns="0" tIns="0" rIns="0" bIns="0" rtlCol="0" anchor="t"/>
          <a:lstStyle/>
          <a:p>
            <a:pPr marL="0" indent="0" algn="l">
              <a:lnSpc>
                <a:spcPts val="2400"/>
              </a:lnSpc>
              <a:buNone/>
            </a:pPr>
            <a:r>
              <a:rPr lang="en-US" sz="1950" b="1" dirty="0">
                <a:solidFill>
                  <a:srgbClr val="403C4E"/>
                </a:solidFill>
                <a:latin typeface="Merriweather Bold" pitchFamily="34" charset="0"/>
                <a:ea typeface="Merriweather Bold" pitchFamily="34" charset="-122"/>
                <a:cs typeface="Merriweather Bold" pitchFamily="34" charset="-120"/>
              </a:rPr>
              <a:t>Phase 3: Training</a:t>
            </a:r>
            <a:endParaRPr lang="en-US" sz="1950" dirty="0"/>
          </a:p>
        </p:txBody>
      </p:sp>
      <p:sp>
        <p:nvSpPr>
          <p:cNvPr id="20" name="Text 15"/>
          <p:cNvSpPr/>
          <p:nvPr/>
        </p:nvSpPr>
        <p:spPr>
          <a:xfrm>
            <a:off x="1915835" y="5273040"/>
            <a:ext cx="12017931" cy="318492"/>
          </a:xfrm>
          <a:prstGeom prst="rect">
            <a:avLst/>
          </a:prstGeom>
          <a:noFill/>
          <a:ln/>
        </p:spPr>
        <p:txBody>
          <a:bodyPr wrap="none" lIns="0" tIns="0" rIns="0" bIns="0" rtlCol="0" anchor="t"/>
          <a:lstStyle/>
          <a:p>
            <a:pPr marL="0" indent="0" algn="l">
              <a:lnSpc>
                <a:spcPts val="2500"/>
              </a:lnSpc>
              <a:buNone/>
            </a:pPr>
            <a:r>
              <a:rPr lang="en-US" sz="1550" dirty="0">
                <a:solidFill>
                  <a:srgbClr val="403C4E"/>
                </a:solidFill>
                <a:latin typeface="Open Sans" pitchFamily="34" charset="0"/>
                <a:ea typeface="Open Sans" pitchFamily="34" charset="-122"/>
                <a:cs typeface="Open Sans" pitchFamily="34" charset="-120"/>
              </a:rPr>
              <a:t>Staff and parliamentarian education</a:t>
            </a:r>
            <a:endParaRPr lang="en-US" sz="1550" dirty="0"/>
          </a:p>
        </p:txBody>
      </p:sp>
      <p:sp>
        <p:nvSpPr>
          <p:cNvPr id="21" name="Text 16"/>
          <p:cNvSpPr/>
          <p:nvPr/>
        </p:nvSpPr>
        <p:spPr>
          <a:xfrm>
            <a:off x="1915835" y="5710952"/>
            <a:ext cx="12017931" cy="318492"/>
          </a:xfrm>
          <a:prstGeom prst="rect">
            <a:avLst/>
          </a:prstGeom>
          <a:noFill/>
          <a:ln/>
        </p:spPr>
        <p:txBody>
          <a:bodyPr wrap="none" lIns="0" tIns="0" rIns="0" bIns="0" rtlCol="0" anchor="t"/>
          <a:lstStyle/>
          <a:p>
            <a:pPr marL="0" indent="0" algn="l">
              <a:lnSpc>
                <a:spcPts val="2500"/>
              </a:lnSpc>
              <a:buNone/>
            </a:pPr>
            <a:r>
              <a:rPr lang="en-US" sz="1550" dirty="0">
                <a:solidFill>
                  <a:srgbClr val="403C4E"/>
                </a:solidFill>
                <a:latin typeface="Open Sans" pitchFamily="34" charset="0"/>
                <a:ea typeface="Open Sans" pitchFamily="34" charset="-122"/>
                <a:cs typeface="Open Sans" pitchFamily="34" charset="-120"/>
              </a:rPr>
              <a:t>3 months</a:t>
            </a:r>
            <a:endParaRPr lang="en-US" sz="1550" dirty="0"/>
          </a:p>
        </p:txBody>
      </p:sp>
      <p:sp>
        <p:nvSpPr>
          <p:cNvPr id="22" name="Shape 17"/>
          <p:cNvSpPr/>
          <p:nvPr/>
        </p:nvSpPr>
        <p:spPr>
          <a:xfrm>
            <a:off x="1121509" y="6639877"/>
            <a:ext cx="597098" cy="22860"/>
          </a:xfrm>
          <a:prstGeom prst="roundRect">
            <a:avLst>
              <a:gd name="adj" fmla="val 365732"/>
            </a:avLst>
          </a:prstGeom>
          <a:solidFill>
            <a:srgbClr val="E5BEB2"/>
          </a:solidFill>
          <a:ln/>
        </p:spPr>
      </p:sp>
      <p:sp>
        <p:nvSpPr>
          <p:cNvPr id="23" name="Shape 18"/>
          <p:cNvSpPr/>
          <p:nvPr/>
        </p:nvSpPr>
        <p:spPr>
          <a:xfrm>
            <a:off x="696575" y="6427470"/>
            <a:ext cx="447794" cy="447794"/>
          </a:xfrm>
          <a:prstGeom prst="roundRect">
            <a:avLst>
              <a:gd name="adj" fmla="val 18671"/>
            </a:avLst>
          </a:prstGeom>
          <a:solidFill>
            <a:srgbClr val="FFD8CC"/>
          </a:solidFill>
          <a:ln w="7620">
            <a:solidFill>
              <a:srgbClr val="E5BEB2"/>
            </a:solidFill>
            <a:prstDash val="solid"/>
          </a:ln>
        </p:spPr>
      </p:sp>
      <p:pic>
        <p:nvPicPr>
          <p:cNvPr id="24" name="Image 3" descr="preencoded.png"/>
          <p:cNvPicPr>
            <a:picLocks noChangeAspect="1"/>
          </p:cNvPicPr>
          <p:nvPr/>
        </p:nvPicPr>
        <p:blipFill>
          <a:blip r:embed="rId6"/>
          <a:stretch>
            <a:fillRect/>
          </a:stretch>
        </p:blipFill>
        <p:spPr>
          <a:xfrm>
            <a:off x="771168" y="6464737"/>
            <a:ext cx="298490" cy="373142"/>
          </a:xfrm>
          <a:prstGeom prst="rect">
            <a:avLst/>
          </a:prstGeom>
        </p:spPr>
      </p:pic>
      <p:sp>
        <p:nvSpPr>
          <p:cNvPr id="25" name="Text 19"/>
          <p:cNvSpPr/>
          <p:nvPr/>
        </p:nvSpPr>
        <p:spPr>
          <a:xfrm>
            <a:off x="1915835" y="6495812"/>
            <a:ext cx="2574250" cy="310991"/>
          </a:xfrm>
          <a:prstGeom prst="rect">
            <a:avLst/>
          </a:prstGeom>
          <a:noFill/>
          <a:ln/>
        </p:spPr>
        <p:txBody>
          <a:bodyPr wrap="none" lIns="0" tIns="0" rIns="0" bIns="0" rtlCol="0" anchor="t"/>
          <a:lstStyle/>
          <a:p>
            <a:pPr marL="0" indent="0" algn="l">
              <a:lnSpc>
                <a:spcPts val="2400"/>
              </a:lnSpc>
              <a:buNone/>
            </a:pPr>
            <a:r>
              <a:rPr lang="en-US" sz="1950" b="1" dirty="0">
                <a:solidFill>
                  <a:srgbClr val="403C4E"/>
                </a:solidFill>
                <a:latin typeface="Merriweather Bold" pitchFamily="34" charset="0"/>
                <a:ea typeface="Merriweather Bold" pitchFamily="34" charset="-122"/>
                <a:cs typeface="Merriweather Bold" pitchFamily="34" charset="-120"/>
              </a:rPr>
              <a:t>Phase 4: Deployment</a:t>
            </a:r>
            <a:endParaRPr lang="en-US" sz="1950" dirty="0"/>
          </a:p>
        </p:txBody>
      </p:sp>
      <p:sp>
        <p:nvSpPr>
          <p:cNvPr id="26" name="Text 20"/>
          <p:cNvSpPr/>
          <p:nvPr/>
        </p:nvSpPr>
        <p:spPr>
          <a:xfrm>
            <a:off x="1915835" y="6926223"/>
            <a:ext cx="12017931" cy="318492"/>
          </a:xfrm>
          <a:prstGeom prst="rect">
            <a:avLst/>
          </a:prstGeom>
          <a:noFill/>
          <a:ln/>
        </p:spPr>
        <p:txBody>
          <a:bodyPr wrap="none" lIns="0" tIns="0" rIns="0" bIns="0" rtlCol="0" anchor="t"/>
          <a:lstStyle/>
          <a:p>
            <a:pPr marL="0" indent="0" algn="l">
              <a:lnSpc>
                <a:spcPts val="2500"/>
              </a:lnSpc>
              <a:buNone/>
            </a:pPr>
            <a:r>
              <a:rPr lang="en-US" sz="1550" dirty="0">
                <a:solidFill>
                  <a:srgbClr val="403C4E"/>
                </a:solidFill>
                <a:latin typeface="Open Sans" pitchFamily="34" charset="0"/>
                <a:ea typeface="Open Sans" pitchFamily="34" charset="-122"/>
                <a:cs typeface="Open Sans" pitchFamily="34" charset="-120"/>
              </a:rPr>
              <a:t>Phased rollout across committees</a:t>
            </a:r>
            <a:endParaRPr lang="en-US" sz="1550" dirty="0"/>
          </a:p>
        </p:txBody>
      </p:sp>
      <p:sp>
        <p:nvSpPr>
          <p:cNvPr id="27" name="Text 21"/>
          <p:cNvSpPr/>
          <p:nvPr/>
        </p:nvSpPr>
        <p:spPr>
          <a:xfrm>
            <a:off x="1915835" y="7364135"/>
            <a:ext cx="12017931" cy="318492"/>
          </a:xfrm>
          <a:prstGeom prst="rect">
            <a:avLst/>
          </a:prstGeom>
          <a:noFill/>
          <a:ln/>
        </p:spPr>
        <p:txBody>
          <a:bodyPr wrap="none" lIns="0" tIns="0" rIns="0" bIns="0" rtlCol="0" anchor="t"/>
          <a:lstStyle/>
          <a:p>
            <a:pPr marL="0" indent="0" algn="l">
              <a:lnSpc>
                <a:spcPts val="2500"/>
              </a:lnSpc>
              <a:buNone/>
            </a:pPr>
            <a:r>
              <a:rPr lang="en-US" sz="1550" dirty="0">
                <a:solidFill>
                  <a:srgbClr val="403C4E"/>
                </a:solidFill>
                <a:latin typeface="Open Sans" pitchFamily="34" charset="0"/>
                <a:ea typeface="Open Sans" pitchFamily="34" charset="-122"/>
                <a:cs typeface="Open Sans" pitchFamily="34" charset="-120"/>
              </a:rPr>
              <a:t>4 months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1266</Words>
  <Application>Microsoft Office PowerPoint</Application>
  <PresentationFormat>Custom</PresentationFormat>
  <Paragraphs>95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Open Sans Bold</vt:lpstr>
      <vt:lpstr>Calibri</vt:lpstr>
      <vt:lpstr>Arial</vt:lpstr>
      <vt:lpstr>Merriweather Bold</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Liberty Dandira</cp:lastModifiedBy>
  <cp:revision>6</cp:revision>
  <dcterms:created xsi:type="dcterms:W3CDTF">2025-05-22T04:27:29Z</dcterms:created>
  <dcterms:modified xsi:type="dcterms:W3CDTF">2025-05-31T09:57:58Z</dcterms:modified>
</cp:coreProperties>
</file>