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74" r:id="rId3"/>
    <p:sldId id="270" r:id="rId4"/>
    <p:sldId id="276" r:id="rId5"/>
    <p:sldId id="286" r:id="rId6"/>
    <p:sldId id="275" r:id="rId7"/>
    <p:sldId id="278" r:id="rId8"/>
    <p:sldId id="279" r:id="rId9"/>
    <p:sldId id="280" r:id="rId10"/>
    <p:sldId id="281" r:id="rId11"/>
    <p:sldId id="285" r:id="rId12"/>
    <p:sldId id="284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0F0"/>
    <a:srgbClr val="E2E1E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9E477D-9C8E-4EF7-9C90-0CBE29C01560}" v="3" dt="2025-05-21T23:20:47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190" autoAdjust="0"/>
  </p:normalViewPr>
  <p:slideViewPr>
    <p:cSldViewPr snapToGrid="0" snapToObjects="1">
      <p:cViewPr varScale="1">
        <p:scale>
          <a:sx n="57" d="100"/>
          <a:sy n="57" d="100"/>
        </p:scale>
        <p:origin x="1651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A04CF1-095E-4E54-9E1B-7C4D13A83198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E61A03D-46E5-4D9C-9D22-58438548E8BA}">
      <dgm:prSet/>
      <dgm:spPr/>
      <dgm:t>
        <a:bodyPr/>
        <a:lstStyle/>
        <a:p>
          <a:r>
            <a:rPr lang="en-ZW"/>
            <a:t>It’s All About Technology</a:t>
          </a:r>
          <a:endParaRPr lang="en-US"/>
        </a:p>
      </dgm:t>
    </dgm:pt>
    <dgm:pt modelId="{ECE14646-1DAD-4164-A177-64090EC70617}" type="parTrans" cxnId="{27EF1B98-6705-417A-8366-B29D7906AC93}">
      <dgm:prSet/>
      <dgm:spPr/>
      <dgm:t>
        <a:bodyPr/>
        <a:lstStyle/>
        <a:p>
          <a:endParaRPr lang="en-US"/>
        </a:p>
      </dgm:t>
    </dgm:pt>
    <dgm:pt modelId="{8E4F3D13-2BF7-47E5-ACBA-EC587294AA82}" type="sibTrans" cxnId="{27EF1B98-6705-417A-8366-B29D7906AC93}">
      <dgm:prSet/>
      <dgm:spPr/>
      <dgm:t>
        <a:bodyPr/>
        <a:lstStyle/>
        <a:p>
          <a:endParaRPr lang="en-US"/>
        </a:p>
      </dgm:t>
    </dgm:pt>
    <dgm:pt modelId="{1B786D80-8A18-4ADD-A2AF-A6DDE3BFC557}">
      <dgm:prSet/>
      <dgm:spPr/>
      <dgm:t>
        <a:bodyPr/>
        <a:lstStyle/>
        <a:p>
          <a:r>
            <a:rPr lang="en-ZW"/>
            <a:t>Adopting new technologies (e.g., cloud, AI, automation tools).</a:t>
          </a:r>
          <a:endParaRPr lang="en-US"/>
        </a:p>
      </dgm:t>
    </dgm:pt>
    <dgm:pt modelId="{67C08450-C723-4B7E-B16B-159829E72BE0}" type="parTrans" cxnId="{83163396-B3EC-4311-B9E9-9443626ED5A1}">
      <dgm:prSet/>
      <dgm:spPr/>
      <dgm:t>
        <a:bodyPr/>
        <a:lstStyle/>
        <a:p>
          <a:endParaRPr lang="en-US"/>
        </a:p>
      </dgm:t>
    </dgm:pt>
    <dgm:pt modelId="{A43A8861-9283-4806-BB6B-E2A2AD6C73B8}" type="sibTrans" cxnId="{83163396-B3EC-4311-B9E9-9443626ED5A1}">
      <dgm:prSet/>
      <dgm:spPr/>
      <dgm:t>
        <a:bodyPr/>
        <a:lstStyle/>
        <a:p>
          <a:endParaRPr lang="en-US"/>
        </a:p>
      </dgm:t>
    </dgm:pt>
    <dgm:pt modelId="{28AD4978-6202-492C-B5BB-1A503881B6E0}">
      <dgm:prSet/>
      <dgm:spPr/>
      <dgm:t>
        <a:bodyPr/>
        <a:lstStyle/>
        <a:p>
          <a:r>
            <a:rPr lang="en-ZW" b="1"/>
            <a:t>Reality</a:t>
          </a:r>
          <a:r>
            <a:rPr lang="en-ZW"/>
            <a:t>:</a:t>
          </a:r>
          <a:endParaRPr lang="en-US"/>
        </a:p>
      </dgm:t>
    </dgm:pt>
    <dgm:pt modelId="{63C1C227-8A2F-4CB0-9AFA-9D9D198FFC54}" type="parTrans" cxnId="{7278EB53-47D6-4BCD-88C3-665B9C8B9DB1}">
      <dgm:prSet/>
      <dgm:spPr/>
      <dgm:t>
        <a:bodyPr/>
        <a:lstStyle/>
        <a:p>
          <a:endParaRPr lang="en-US"/>
        </a:p>
      </dgm:t>
    </dgm:pt>
    <dgm:pt modelId="{5A0A66F9-1470-40A1-940C-2FD2B124559F}" type="sibTrans" cxnId="{7278EB53-47D6-4BCD-88C3-665B9C8B9DB1}">
      <dgm:prSet/>
      <dgm:spPr/>
      <dgm:t>
        <a:bodyPr/>
        <a:lstStyle/>
        <a:p>
          <a:endParaRPr lang="en-US"/>
        </a:p>
      </dgm:t>
    </dgm:pt>
    <dgm:pt modelId="{20CD3E99-50E5-483F-A7AD-3E6CC607C03F}">
      <dgm:prSet/>
      <dgm:spPr/>
      <dgm:t>
        <a:bodyPr/>
        <a:lstStyle/>
        <a:p>
          <a:r>
            <a:rPr lang="en-US"/>
            <a:t>It’s about rethinking business models, processes, culture, and stakeholder experience.</a:t>
          </a:r>
        </a:p>
      </dgm:t>
    </dgm:pt>
    <dgm:pt modelId="{55236B86-7328-46F7-8599-3C71F2F6EE5E}" type="parTrans" cxnId="{B864ACFF-F7AF-4486-8A36-61244EA08F61}">
      <dgm:prSet/>
      <dgm:spPr/>
      <dgm:t>
        <a:bodyPr/>
        <a:lstStyle/>
        <a:p>
          <a:endParaRPr lang="en-US"/>
        </a:p>
      </dgm:t>
    </dgm:pt>
    <dgm:pt modelId="{997B3C75-94DF-4241-ACBC-745D20F43E5F}" type="sibTrans" cxnId="{B864ACFF-F7AF-4486-8A36-61244EA08F61}">
      <dgm:prSet/>
      <dgm:spPr/>
      <dgm:t>
        <a:bodyPr/>
        <a:lstStyle/>
        <a:p>
          <a:endParaRPr lang="en-US"/>
        </a:p>
      </dgm:t>
    </dgm:pt>
    <dgm:pt modelId="{38147608-75DE-45C5-90D5-13C7042222D1}">
      <dgm:prSet/>
      <dgm:spPr/>
      <dgm:t>
        <a:bodyPr/>
        <a:lstStyle/>
        <a:p>
          <a:r>
            <a:rPr lang="en-US"/>
            <a:t>Without organizational change, tech alone won’t lead to meaningful results.</a:t>
          </a:r>
        </a:p>
      </dgm:t>
    </dgm:pt>
    <dgm:pt modelId="{8AC0E014-D88A-4E19-B520-D221600BD40E}" type="parTrans" cxnId="{3E618361-D7C5-4D32-BBD5-72249C8BFAD1}">
      <dgm:prSet/>
      <dgm:spPr/>
      <dgm:t>
        <a:bodyPr/>
        <a:lstStyle/>
        <a:p>
          <a:endParaRPr lang="en-US"/>
        </a:p>
      </dgm:t>
    </dgm:pt>
    <dgm:pt modelId="{0FF1CEBC-4C6A-4401-9545-8DB0510227B3}" type="sibTrans" cxnId="{3E618361-D7C5-4D32-BBD5-72249C8BFAD1}">
      <dgm:prSet/>
      <dgm:spPr/>
      <dgm:t>
        <a:bodyPr/>
        <a:lstStyle/>
        <a:p>
          <a:endParaRPr lang="en-US"/>
        </a:p>
      </dgm:t>
    </dgm:pt>
    <dgm:pt modelId="{B6BECB38-E0EA-4EAF-8DF9-C25711A2B233}">
      <dgm:prSet/>
      <dgm:spPr/>
      <dgm:t>
        <a:bodyPr/>
        <a:lstStyle/>
        <a:p>
          <a:r>
            <a:rPr lang="en-US"/>
            <a:t>Once implemented, the Transformation Is Complete</a:t>
          </a:r>
        </a:p>
      </dgm:t>
    </dgm:pt>
    <dgm:pt modelId="{CCF850FA-5A84-46AF-9527-555A7B5B3FB1}" type="parTrans" cxnId="{FDCFC8E7-67CC-4D58-8EEA-2E40414FD553}">
      <dgm:prSet/>
      <dgm:spPr/>
      <dgm:t>
        <a:bodyPr/>
        <a:lstStyle/>
        <a:p>
          <a:endParaRPr lang="en-US"/>
        </a:p>
      </dgm:t>
    </dgm:pt>
    <dgm:pt modelId="{25A7ABC9-5CB7-4686-87E6-2040B9A3958E}" type="sibTrans" cxnId="{FDCFC8E7-67CC-4D58-8EEA-2E40414FD553}">
      <dgm:prSet/>
      <dgm:spPr/>
      <dgm:t>
        <a:bodyPr/>
        <a:lstStyle/>
        <a:p>
          <a:endParaRPr lang="en-US"/>
        </a:p>
      </dgm:t>
    </dgm:pt>
    <dgm:pt modelId="{65FBD5E3-C7AC-4956-B1F5-55475C01AD17}">
      <dgm:prSet/>
      <dgm:spPr/>
      <dgm:t>
        <a:bodyPr/>
        <a:lstStyle/>
        <a:p>
          <a:r>
            <a:rPr lang="en-US"/>
            <a:t>has a clear start and end.</a:t>
          </a:r>
        </a:p>
      </dgm:t>
    </dgm:pt>
    <dgm:pt modelId="{2E757EAB-99C9-42E9-96D2-AD258A062C2D}" type="parTrans" cxnId="{3A3EC26A-22EB-4B75-92E5-C1E2312FB80B}">
      <dgm:prSet/>
      <dgm:spPr/>
      <dgm:t>
        <a:bodyPr/>
        <a:lstStyle/>
        <a:p>
          <a:endParaRPr lang="en-US"/>
        </a:p>
      </dgm:t>
    </dgm:pt>
    <dgm:pt modelId="{093A0BE2-CD9F-46B9-8121-CB9859ECE2A9}" type="sibTrans" cxnId="{3A3EC26A-22EB-4B75-92E5-C1E2312FB80B}">
      <dgm:prSet/>
      <dgm:spPr/>
      <dgm:t>
        <a:bodyPr/>
        <a:lstStyle/>
        <a:p>
          <a:endParaRPr lang="en-US"/>
        </a:p>
      </dgm:t>
    </dgm:pt>
    <dgm:pt modelId="{185D6057-BB96-461C-85D1-1D57C83C30DA}">
      <dgm:prSet/>
      <dgm:spPr/>
      <dgm:t>
        <a:bodyPr/>
        <a:lstStyle/>
        <a:p>
          <a:r>
            <a:rPr lang="en-US"/>
            <a:t>Reality:</a:t>
          </a:r>
        </a:p>
      </dgm:t>
    </dgm:pt>
    <dgm:pt modelId="{7FA8CFE7-5087-4D13-AEA3-D8F09A8DA82D}" type="parTrans" cxnId="{6D30E03B-DB16-4F9F-8AB8-F3C1D21B4A83}">
      <dgm:prSet/>
      <dgm:spPr/>
      <dgm:t>
        <a:bodyPr/>
        <a:lstStyle/>
        <a:p>
          <a:endParaRPr lang="en-US"/>
        </a:p>
      </dgm:t>
    </dgm:pt>
    <dgm:pt modelId="{49A270DE-ED21-4712-90D3-5EDD65ADD68A}" type="sibTrans" cxnId="{6D30E03B-DB16-4F9F-8AB8-F3C1D21B4A83}">
      <dgm:prSet/>
      <dgm:spPr/>
      <dgm:t>
        <a:bodyPr/>
        <a:lstStyle/>
        <a:p>
          <a:endParaRPr lang="en-US"/>
        </a:p>
      </dgm:t>
    </dgm:pt>
    <dgm:pt modelId="{8BFA21F4-FB85-461D-8F80-D1B44F9FD5E5}">
      <dgm:prSet/>
      <dgm:spPr/>
      <dgm:t>
        <a:bodyPr/>
        <a:lstStyle/>
        <a:p>
          <a:r>
            <a:rPr lang="en-US"/>
            <a:t>It’s an ongoing, iterative process responding changes in technological landscape</a:t>
          </a:r>
        </a:p>
      </dgm:t>
    </dgm:pt>
    <dgm:pt modelId="{A1D84070-01B3-4122-BFE6-7AA6D8FFB918}" type="parTrans" cxnId="{B89A8065-4B67-49D4-82C1-97936C976117}">
      <dgm:prSet/>
      <dgm:spPr/>
      <dgm:t>
        <a:bodyPr/>
        <a:lstStyle/>
        <a:p>
          <a:endParaRPr lang="en-US"/>
        </a:p>
      </dgm:t>
    </dgm:pt>
    <dgm:pt modelId="{6425FD79-5B8F-43BC-8BDD-2D76A21861A4}" type="sibTrans" cxnId="{B89A8065-4B67-49D4-82C1-97936C976117}">
      <dgm:prSet/>
      <dgm:spPr/>
      <dgm:t>
        <a:bodyPr/>
        <a:lstStyle/>
        <a:p>
          <a:endParaRPr lang="en-US"/>
        </a:p>
      </dgm:t>
    </dgm:pt>
    <dgm:pt modelId="{A45BA624-C4F8-4E88-A942-89C113BBB9D1}" type="pres">
      <dgm:prSet presAssocID="{59A04CF1-095E-4E54-9E1B-7C4D13A83198}" presName="Name0" presStyleCnt="0">
        <dgm:presLayoutVars>
          <dgm:dir/>
          <dgm:animLvl val="lvl"/>
          <dgm:resizeHandles val="exact"/>
        </dgm:presLayoutVars>
      </dgm:prSet>
      <dgm:spPr/>
    </dgm:pt>
    <dgm:pt modelId="{EA82F816-F624-4BF6-A50E-5A471E89A420}" type="pres">
      <dgm:prSet presAssocID="{B6BECB38-E0EA-4EAF-8DF9-C25711A2B233}" presName="boxAndChildren" presStyleCnt="0"/>
      <dgm:spPr/>
    </dgm:pt>
    <dgm:pt modelId="{96F37B39-6B7E-4FDA-B858-9F6611D91D81}" type="pres">
      <dgm:prSet presAssocID="{B6BECB38-E0EA-4EAF-8DF9-C25711A2B233}" presName="parentTextBox" presStyleLbl="alignNode1" presStyleIdx="0" presStyleCnt="2"/>
      <dgm:spPr/>
    </dgm:pt>
    <dgm:pt modelId="{D9CA9BE9-F355-46EF-9EC0-930F86ABE4C8}" type="pres">
      <dgm:prSet presAssocID="{B6BECB38-E0EA-4EAF-8DF9-C25711A2B233}" presName="descendantBox" presStyleLbl="bgAccFollowNode1" presStyleIdx="0" presStyleCnt="2"/>
      <dgm:spPr/>
    </dgm:pt>
    <dgm:pt modelId="{1C65A995-17A1-4A78-B201-99A87994D055}" type="pres">
      <dgm:prSet presAssocID="{8E4F3D13-2BF7-47E5-ACBA-EC587294AA82}" presName="sp" presStyleCnt="0"/>
      <dgm:spPr/>
    </dgm:pt>
    <dgm:pt modelId="{35A44D1A-0673-4909-93C3-A73FD669FCF9}" type="pres">
      <dgm:prSet presAssocID="{BE61A03D-46E5-4D9C-9D22-58438548E8BA}" presName="arrowAndChildren" presStyleCnt="0"/>
      <dgm:spPr/>
    </dgm:pt>
    <dgm:pt modelId="{AB18466D-B8F2-435C-B28D-921A5EE6C200}" type="pres">
      <dgm:prSet presAssocID="{BE61A03D-46E5-4D9C-9D22-58438548E8BA}" presName="parentTextArrow" presStyleLbl="node1" presStyleIdx="0" presStyleCnt="0"/>
      <dgm:spPr/>
    </dgm:pt>
    <dgm:pt modelId="{E1565BB8-D725-499A-B2DF-41E597BA8CB5}" type="pres">
      <dgm:prSet presAssocID="{BE61A03D-46E5-4D9C-9D22-58438548E8BA}" presName="arrow" presStyleLbl="alignNode1" presStyleIdx="1" presStyleCnt="2"/>
      <dgm:spPr/>
    </dgm:pt>
    <dgm:pt modelId="{5C9FCCE0-23AD-4270-88E0-88138786F52D}" type="pres">
      <dgm:prSet presAssocID="{BE61A03D-46E5-4D9C-9D22-58438548E8BA}" presName="descendantArrow" presStyleLbl="bgAccFollowNode1" presStyleIdx="1" presStyleCnt="2"/>
      <dgm:spPr/>
    </dgm:pt>
  </dgm:ptLst>
  <dgm:cxnLst>
    <dgm:cxn modelId="{8242A01B-2EB2-487D-87D6-1C8338FD73E3}" type="presOf" srcId="{38147608-75DE-45C5-90D5-13C7042222D1}" destId="{5C9FCCE0-23AD-4270-88E0-88138786F52D}" srcOrd="0" destOrd="3" presId="urn:microsoft.com/office/officeart/2016/7/layout/VerticalDownArrowProcess"/>
    <dgm:cxn modelId="{06784636-034C-4A81-BF66-35EDC89A2E52}" type="presOf" srcId="{8BFA21F4-FB85-461D-8F80-D1B44F9FD5E5}" destId="{D9CA9BE9-F355-46EF-9EC0-930F86ABE4C8}" srcOrd="0" destOrd="2" presId="urn:microsoft.com/office/officeart/2016/7/layout/VerticalDownArrowProcess"/>
    <dgm:cxn modelId="{6D30E03B-DB16-4F9F-8AB8-F3C1D21B4A83}" srcId="{B6BECB38-E0EA-4EAF-8DF9-C25711A2B233}" destId="{185D6057-BB96-461C-85D1-1D57C83C30DA}" srcOrd="1" destOrd="0" parTransId="{7FA8CFE7-5087-4D13-AEA3-D8F09A8DA82D}" sibTransId="{49A270DE-ED21-4712-90D3-5EDD65ADD68A}"/>
    <dgm:cxn modelId="{46B9455D-C451-4A90-820C-A522A85EDC61}" type="presOf" srcId="{BE61A03D-46E5-4D9C-9D22-58438548E8BA}" destId="{E1565BB8-D725-499A-B2DF-41E597BA8CB5}" srcOrd="1" destOrd="0" presId="urn:microsoft.com/office/officeart/2016/7/layout/VerticalDownArrowProcess"/>
    <dgm:cxn modelId="{3E618361-D7C5-4D32-BBD5-72249C8BFAD1}" srcId="{28AD4978-6202-492C-B5BB-1A503881B6E0}" destId="{38147608-75DE-45C5-90D5-13C7042222D1}" srcOrd="1" destOrd="0" parTransId="{8AC0E014-D88A-4E19-B520-D221600BD40E}" sibTransId="{0FF1CEBC-4C6A-4401-9545-8DB0510227B3}"/>
    <dgm:cxn modelId="{B89A8065-4B67-49D4-82C1-97936C976117}" srcId="{185D6057-BB96-461C-85D1-1D57C83C30DA}" destId="{8BFA21F4-FB85-461D-8F80-D1B44F9FD5E5}" srcOrd="0" destOrd="0" parTransId="{A1D84070-01B3-4122-BFE6-7AA6D8FFB918}" sibTransId="{6425FD79-5B8F-43BC-8BDD-2D76A21861A4}"/>
    <dgm:cxn modelId="{69976647-6D4A-4FB0-9AF6-A3F6D8A41915}" type="presOf" srcId="{20CD3E99-50E5-483F-A7AD-3E6CC607C03F}" destId="{5C9FCCE0-23AD-4270-88E0-88138786F52D}" srcOrd="0" destOrd="2" presId="urn:microsoft.com/office/officeart/2016/7/layout/VerticalDownArrowProcess"/>
    <dgm:cxn modelId="{3A3EC26A-22EB-4B75-92E5-C1E2312FB80B}" srcId="{B6BECB38-E0EA-4EAF-8DF9-C25711A2B233}" destId="{65FBD5E3-C7AC-4956-B1F5-55475C01AD17}" srcOrd="0" destOrd="0" parTransId="{2E757EAB-99C9-42E9-96D2-AD258A062C2D}" sibTransId="{093A0BE2-CD9F-46B9-8121-CB9859ECE2A9}"/>
    <dgm:cxn modelId="{39B3A952-DF02-4808-BA56-3C948E9BB1AB}" type="presOf" srcId="{28AD4978-6202-492C-B5BB-1A503881B6E0}" destId="{5C9FCCE0-23AD-4270-88E0-88138786F52D}" srcOrd="0" destOrd="1" presId="urn:microsoft.com/office/officeart/2016/7/layout/VerticalDownArrowProcess"/>
    <dgm:cxn modelId="{7278EB53-47D6-4BCD-88C3-665B9C8B9DB1}" srcId="{BE61A03D-46E5-4D9C-9D22-58438548E8BA}" destId="{28AD4978-6202-492C-B5BB-1A503881B6E0}" srcOrd="1" destOrd="0" parTransId="{63C1C227-8A2F-4CB0-9AFA-9D9D198FFC54}" sibTransId="{5A0A66F9-1470-40A1-940C-2FD2B124559F}"/>
    <dgm:cxn modelId="{BE7AA287-B9EA-4258-8F6A-23236A130B5C}" type="presOf" srcId="{B6BECB38-E0EA-4EAF-8DF9-C25711A2B233}" destId="{96F37B39-6B7E-4FDA-B858-9F6611D91D81}" srcOrd="0" destOrd="0" presId="urn:microsoft.com/office/officeart/2016/7/layout/VerticalDownArrowProcess"/>
    <dgm:cxn modelId="{9304458B-C699-45F7-A1A0-E5464C24116E}" type="presOf" srcId="{65FBD5E3-C7AC-4956-B1F5-55475C01AD17}" destId="{D9CA9BE9-F355-46EF-9EC0-930F86ABE4C8}" srcOrd="0" destOrd="0" presId="urn:microsoft.com/office/officeart/2016/7/layout/VerticalDownArrowProcess"/>
    <dgm:cxn modelId="{83163396-B3EC-4311-B9E9-9443626ED5A1}" srcId="{BE61A03D-46E5-4D9C-9D22-58438548E8BA}" destId="{1B786D80-8A18-4ADD-A2AF-A6DDE3BFC557}" srcOrd="0" destOrd="0" parTransId="{67C08450-C723-4B7E-B16B-159829E72BE0}" sibTransId="{A43A8861-9283-4806-BB6B-E2A2AD6C73B8}"/>
    <dgm:cxn modelId="{27EF1B98-6705-417A-8366-B29D7906AC93}" srcId="{59A04CF1-095E-4E54-9E1B-7C4D13A83198}" destId="{BE61A03D-46E5-4D9C-9D22-58438548E8BA}" srcOrd="0" destOrd="0" parTransId="{ECE14646-1DAD-4164-A177-64090EC70617}" sibTransId="{8E4F3D13-2BF7-47E5-ACBA-EC587294AA82}"/>
    <dgm:cxn modelId="{14D46D9A-AE94-4FBD-9D99-5DEE1A6F748E}" type="presOf" srcId="{59A04CF1-095E-4E54-9E1B-7C4D13A83198}" destId="{A45BA624-C4F8-4E88-A942-89C113BBB9D1}" srcOrd="0" destOrd="0" presId="urn:microsoft.com/office/officeart/2016/7/layout/VerticalDownArrowProcess"/>
    <dgm:cxn modelId="{EE56B1B3-CD2E-4282-8F14-DC7D1FC5B371}" type="presOf" srcId="{185D6057-BB96-461C-85D1-1D57C83C30DA}" destId="{D9CA9BE9-F355-46EF-9EC0-930F86ABE4C8}" srcOrd="0" destOrd="1" presId="urn:microsoft.com/office/officeart/2016/7/layout/VerticalDownArrowProcess"/>
    <dgm:cxn modelId="{E3FED5E4-43A3-48C7-8E0A-55C5E44748D0}" type="presOf" srcId="{BE61A03D-46E5-4D9C-9D22-58438548E8BA}" destId="{AB18466D-B8F2-435C-B28D-921A5EE6C200}" srcOrd="0" destOrd="0" presId="urn:microsoft.com/office/officeart/2016/7/layout/VerticalDownArrowProcess"/>
    <dgm:cxn modelId="{FDCFC8E7-67CC-4D58-8EEA-2E40414FD553}" srcId="{59A04CF1-095E-4E54-9E1B-7C4D13A83198}" destId="{B6BECB38-E0EA-4EAF-8DF9-C25711A2B233}" srcOrd="1" destOrd="0" parTransId="{CCF850FA-5A84-46AF-9527-555A7B5B3FB1}" sibTransId="{25A7ABC9-5CB7-4686-87E6-2040B9A3958E}"/>
    <dgm:cxn modelId="{E32017EC-B2CB-4658-9B12-CE817ED015D7}" type="presOf" srcId="{1B786D80-8A18-4ADD-A2AF-A6DDE3BFC557}" destId="{5C9FCCE0-23AD-4270-88E0-88138786F52D}" srcOrd="0" destOrd="0" presId="urn:microsoft.com/office/officeart/2016/7/layout/VerticalDownArrowProcess"/>
    <dgm:cxn modelId="{B864ACFF-F7AF-4486-8A36-61244EA08F61}" srcId="{28AD4978-6202-492C-B5BB-1A503881B6E0}" destId="{20CD3E99-50E5-483F-A7AD-3E6CC607C03F}" srcOrd="0" destOrd="0" parTransId="{55236B86-7328-46F7-8599-3C71F2F6EE5E}" sibTransId="{997B3C75-94DF-4241-ACBC-745D20F43E5F}"/>
    <dgm:cxn modelId="{7D7A9D64-41A9-4EA7-B81E-90CC20E387DB}" type="presParOf" srcId="{A45BA624-C4F8-4E88-A942-89C113BBB9D1}" destId="{EA82F816-F624-4BF6-A50E-5A471E89A420}" srcOrd="0" destOrd="0" presId="urn:microsoft.com/office/officeart/2016/7/layout/VerticalDownArrowProcess"/>
    <dgm:cxn modelId="{D1A8A91E-83DE-441B-BF29-4088304A2818}" type="presParOf" srcId="{EA82F816-F624-4BF6-A50E-5A471E89A420}" destId="{96F37B39-6B7E-4FDA-B858-9F6611D91D81}" srcOrd="0" destOrd="0" presId="urn:microsoft.com/office/officeart/2016/7/layout/VerticalDownArrowProcess"/>
    <dgm:cxn modelId="{E59BCCA7-BC35-4B95-B217-906FC8C14A53}" type="presParOf" srcId="{EA82F816-F624-4BF6-A50E-5A471E89A420}" destId="{D9CA9BE9-F355-46EF-9EC0-930F86ABE4C8}" srcOrd="1" destOrd="0" presId="urn:microsoft.com/office/officeart/2016/7/layout/VerticalDownArrowProcess"/>
    <dgm:cxn modelId="{6856D67B-99B4-46EB-9097-94459CA6359F}" type="presParOf" srcId="{A45BA624-C4F8-4E88-A942-89C113BBB9D1}" destId="{1C65A995-17A1-4A78-B201-99A87994D055}" srcOrd="1" destOrd="0" presId="urn:microsoft.com/office/officeart/2016/7/layout/VerticalDownArrowProcess"/>
    <dgm:cxn modelId="{B964F13C-5A65-4FE9-B2FF-E86AA38E2D60}" type="presParOf" srcId="{A45BA624-C4F8-4E88-A942-89C113BBB9D1}" destId="{35A44D1A-0673-4909-93C3-A73FD669FCF9}" srcOrd="2" destOrd="0" presId="urn:microsoft.com/office/officeart/2016/7/layout/VerticalDownArrowProcess"/>
    <dgm:cxn modelId="{71E56D29-210B-43C2-A9BF-CBD8158265A5}" type="presParOf" srcId="{35A44D1A-0673-4909-93C3-A73FD669FCF9}" destId="{AB18466D-B8F2-435C-B28D-921A5EE6C200}" srcOrd="0" destOrd="0" presId="urn:microsoft.com/office/officeart/2016/7/layout/VerticalDownArrowProcess"/>
    <dgm:cxn modelId="{8B4239E5-AAA4-4138-8230-FC5F60E3CF32}" type="presParOf" srcId="{35A44D1A-0673-4909-93C3-A73FD669FCF9}" destId="{E1565BB8-D725-499A-B2DF-41E597BA8CB5}" srcOrd="1" destOrd="0" presId="urn:microsoft.com/office/officeart/2016/7/layout/VerticalDownArrowProcess"/>
    <dgm:cxn modelId="{BEFC4F4B-3785-445F-B089-C09E308C912A}" type="presParOf" srcId="{35A44D1A-0673-4909-93C3-A73FD669FCF9}" destId="{5C9FCCE0-23AD-4270-88E0-88138786F52D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A04CF1-095E-4E54-9E1B-7C4D13A83198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5FBD5E3-C7AC-4956-B1F5-55475C01AD17}">
      <dgm:prSet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AI is </a:t>
          </a:r>
          <a:r>
            <a:rPr lang="en-US" dirty="0">
              <a:solidFill>
                <a:srgbClr val="000000"/>
              </a:solidFill>
            </a:rPr>
            <a:t>a </a:t>
          </a:r>
          <a:r>
            <a:rPr lang="en-US" dirty="0">
              <a:solidFill>
                <a:srgbClr val="000000"/>
              </a:solidFill>
              <a:latin typeface="Calibri"/>
            </a:rPr>
            <a:t>tool—its success depends on data quality, proper use cases, change management, and integration into business </a:t>
          </a:r>
          <a:r>
            <a:rPr lang="en-US" dirty="0">
              <a:latin typeface="Calibri"/>
            </a:rPr>
            <a:t>processes</a:t>
          </a:r>
          <a:r>
            <a:rPr lang="en-US" dirty="0">
              <a:solidFill>
                <a:srgbClr val="000000"/>
              </a:solidFill>
              <a:latin typeface="Calibri"/>
            </a:rPr>
            <a:t>.</a:t>
          </a:r>
          <a:endParaRPr lang="en-ZW" dirty="0"/>
        </a:p>
      </dgm:t>
    </dgm:pt>
    <dgm:pt modelId="{2E757EAB-99C9-42E9-96D2-AD258A062C2D}" type="parTrans" cxnId="{3A3EC26A-22EB-4B75-92E5-C1E2312FB80B}">
      <dgm:prSet/>
      <dgm:spPr/>
      <dgm:t>
        <a:bodyPr/>
        <a:lstStyle/>
        <a:p>
          <a:endParaRPr lang="en-US"/>
        </a:p>
      </dgm:t>
    </dgm:pt>
    <dgm:pt modelId="{093A0BE2-CD9F-46B9-8121-CB9859ECE2A9}" type="sibTrans" cxnId="{3A3EC26A-22EB-4B75-92E5-C1E2312FB80B}">
      <dgm:prSet/>
      <dgm:spPr/>
      <dgm:t>
        <a:bodyPr/>
        <a:lstStyle/>
        <a:p>
          <a:endParaRPr lang="en-US"/>
        </a:p>
      </dgm:t>
    </dgm:pt>
    <dgm:pt modelId="{526A3561-80E9-414E-90DB-894D5F63BEC5}">
      <dgm:prSet phldr="0"/>
      <dgm:spPr/>
      <dgm:t>
        <a:bodyPr/>
        <a:lstStyle/>
        <a:p>
          <a:pPr algn="l"/>
          <a:r>
            <a:rPr lang="en-ZW" dirty="0">
              <a:solidFill>
                <a:srgbClr val="000000"/>
              </a:solidFill>
              <a:latin typeface="Calibri"/>
            </a:rPr>
            <a:t>It’s All About Cost-Cutting</a:t>
          </a:r>
          <a:endParaRPr lang="en-US" dirty="0">
            <a:solidFill>
              <a:srgbClr val="000000"/>
            </a:solidFill>
            <a:latin typeface="Calibri"/>
          </a:endParaRPr>
        </a:p>
      </dgm:t>
    </dgm:pt>
    <dgm:pt modelId="{F9C2618B-6A4D-43B2-B71C-ED13EBB6387E}" type="parTrans" cxnId="{FD2EDFAA-C6E3-48E9-B865-E6EAE3FDADA3}">
      <dgm:prSet/>
      <dgm:spPr/>
    </dgm:pt>
    <dgm:pt modelId="{F2369471-0174-4C20-8037-B9F5E79C701B}" type="sibTrans" cxnId="{FD2EDFAA-C6E3-48E9-B865-E6EAE3FDADA3}">
      <dgm:prSet/>
      <dgm:spPr/>
    </dgm:pt>
    <dgm:pt modelId="{4A334C9D-7392-4375-8910-0547198EC16B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Reduce costs through automation and digitization</a:t>
          </a:r>
        </a:p>
      </dgm:t>
    </dgm:pt>
    <dgm:pt modelId="{605BFEB6-378F-4C87-8920-69CEDDDA6E06}" type="parTrans" cxnId="{8CC3F730-5B0D-4269-98BD-89FAA88BD242}">
      <dgm:prSet/>
      <dgm:spPr/>
    </dgm:pt>
    <dgm:pt modelId="{1E50E7A5-F4AA-4812-8686-01F4C6A445EB}" type="sibTrans" cxnId="{8CC3F730-5B0D-4269-98BD-89FAA88BD242}">
      <dgm:prSet/>
      <dgm:spPr/>
    </dgm:pt>
    <dgm:pt modelId="{5BABE63B-2378-48C0-B414-51290C149B49}">
      <dgm:prSet phldr="0"/>
      <dgm:spPr/>
      <dgm:t>
        <a:bodyPr/>
        <a:lstStyle/>
        <a:p>
          <a:pPr algn="l"/>
          <a:r>
            <a:rPr lang="en-ZW" b="1" dirty="0">
              <a:solidFill>
                <a:srgbClr val="000000"/>
              </a:solidFill>
              <a:latin typeface="Calibri"/>
            </a:rPr>
            <a:t>Reality</a:t>
          </a:r>
          <a:r>
            <a:rPr lang="en-ZW" dirty="0">
              <a:solidFill>
                <a:srgbClr val="000000"/>
              </a:solidFill>
              <a:latin typeface="Calibri"/>
            </a:rPr>
            <a:t>:</a:t>
          </a:r>
          <a:endParaRPr lang="en-US" dirty="0">
            <a:solidFill>
              <a:srgbClr val="000000"/>
            </a:solidFill>
            <a:latin typeface="Calibri"/>
          </a:endParaRPr>
        </a:p>
      </dgm:t>
    </dgm:pt>
    <dgm:pt modelId="{8D55E4F2-A74B-441E-8A05-F241BBDD5FB3}" type="parTrans" cxnId="{A7973350-94E2-4143-AAD1-064C22AD85BA}">
      <dgm:prSet/>
      <dgm:spPr/>
    </dgm:pt>
    <dgm:pt modelId="{100A7A2C-A831-446B-8171-4948222B44A8}" type="sibTrans" cxnId="{A7973350-94E2-4143-AAD1-064C22AD85BA}">
      <dgm:prSet/>
      <dgm:spPr/>
    </dgm:pt>
    <dgm:pt modelId="{05440B19-A51F-48F6-BB9D-14F1CFBD53A9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While efficiency is a benefit, the </a:t>
          </a:r>
          <a:r>
            <a:rPr lang="en-US" b="1" dirty="0">
              <a:solidFill>
                <a:srgbClr val="000000"/>
              </a:solidFill>
              <a:latin typeface="Calibri"/>
            </a:rPr>
            <a:t>real value lies in innovation</a:t>
          </a:r>
          <a:endParaRPr lang="en-US" dirty="0">
            <a:solidFill>
              <a:srgbClr val="000000"/>
            </a:solidFill>
            <a:latin typeface="Calibri"/>
          </a:endParaRPr>
        </a:p>
      </dgm:t>
    </dgm:pt>
    <dgm:pt modelId="{48F0D893-D42F-4752-9CA9-53493923CDCE}" type="parTrans" cxnId="{C122932C-D9C3-457C-9157-898D4B2AC0CC}">
      <dgm:prSet/>
      <dgm:spPr/>
    </dgm:pt>
    <dgm:pt modelId="{7A6870F1-32E2-4DA6-98B2-3CDC9C476758}" type="sibTrans" cxnId="{C122932C-D9C3-457C-9157-898D4B2AC0CC}">
      <dgm:prSet/>
      <dgm:spPr/>
    </dgm:pt>
    <dgm:pt modelId="{240FC6B2-AA42-4284-8FE0-7AEA6DA987B4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AI Can Fix Everything</a:t>
          </a:r>
        </a:p>
      </dgm:t>
    </dgm:pt>
    <dgm:pt modelId="{ABF0DE8D-674F-4A6A-A6FA-41AAB9F4A854}" type="parTrans" cxnId="{69ED2948-2EBA-41C0-A3F9-AC803656DC59}">
      <dgm:prSet/>
      <dgm:spPr/>
    </dgm:pt>
    <dgm:pt modelId="{2E23B306-F376-4DCE-AEA2-C43CE38FEA0D}" type="sibTrans" cxnId="{69ED2948-2EBA-41C0-A3F9-AC803656DC59}">
      <dgm:prSet/>
      <dgm:spPr/>
    </dgm:pt>
    <dgm:pt modelId="{EBD29B97-1E3D-4806-84A4-4C91919693B5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AI is a magical solution to all business problems.</a:t>
          </a:r>
        </a:p>
      </dgm:t>
    </dgm:pt>
    <dgm:pt modelId="{1CCB8479-FB4A-4CBB-B9CA-C3F7C80913DA}" type="parTrans" cxnId="{0887DAAB-EF55-4E06-9770-519C2C0C1977}">
      <dgm:prSet/>
      <dgm:spPr/>
    </dgm:pt>
    <dgm:pt modelId="{D46CB73A-0C5F-4EF8-BC46-67A6082CDBFE}" type="sibTrans" cxnId="{0887DAAB-EF55-4E06-9770-519C2C0C1977}">
      <dgm:prSet/>
      <dgm:spPr/>
    </dgm:pt>
    <dgm:pt modelId="{15C8F8E2-66CA-4C79-8159-677819EC838E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Reality:</a:t>
          </a:r>
        </a:p>
      </dgm:t>
    </dgm:pt>
    <dgm:pt modelId="{5486C150-12F6-4367-982D-50185CDD9402}" type="parTrans" cxnId="{3CAD6589-F13A-42F7-9639-7A3A9F6A8B59}">
      <dgm:prSet/>
      <dgm:spPr/>
    </dgm:pt>
    <dgm:pt modelId="{70225F12-2C10-4D35-A26B-D9024CFC81A0}" type="sibTrans" cxnId="{3CAD6589-F13A-42F7-9639-7A3A9F6A8B59}">
      <dgm:prSet/>
      <dgm:spPr/>
    </dgm:pt>
    <dgm:pt modelId="{A45BA624-C4F8-4E88-A942-89C113BBB9D1}" type="pres">
      <dgm:prSet presAssocID="{59A04CF1-095E-4E54-9E1B-7C4D13A83198}" presName="Name0" presStyleCnt="0">
        <dgm:presLayoutVars>
          <dgm:dir/>
          <dgm:animLvl val="lvl"/>
          <dgm:resizeHandles val="exact"/>
        </dgm:presLayoutVars>
      </dgm:prSet>
      <dgm:spPr/>
    </dgm:pt>
    <dgm:pt modelId="{D95E0549-2187-4A7B-A561-1E0CC430764E}" type="pres">
      <dgm:prSet presAssocID="{240FC6B2-AA42-4284-8FE0-7AEA6DA987B4}" presName="boxAndChildren" presStyleCnt="0"/>
      <dgm:spPr/>
    </dgm:pt>
    <dgm:pt modelId="{EA5ADFDD-397B-499B-BADC-2FEEB749E091}" type="pres">
      <dgm:prSet presAssocID="{240FC6B2-AA42-4284-8FE0-7AEA6DA987B4}" presName="parentTextBox" presStyleLbl="alignNode1" presStyleIdx="0" presStyleCnt="2"/>
      <dgm:spPr/>
    </dgm:pt>
    <dgm:pt modelId="{47EDDF28-DFC0-4DE3-ADE1-2BBD3D6994DC}" type="pres">
      <dgm:prSet presAssocID="{240FC6B2-AA42-4284-8FE0-7AEA6DA987B4}" presName="descendantBox" presStyleLbl="bgAccFollowNode1" presStyleIdx="0" presStyleCnt="2"/>
      <dgm:spPr/>
    </dgm:pt>
    <dgm:pt modelId="{F8B94C8F-32A7-4AE5-9AF1-C046E7834F39}" type="pres">
      <dgm:prSet presAssocID="{F2369471-0174-4C20-8037-B9F5E79C701B}" presName="sp" presStyleCnt="0"/>
      <dgm:spPr/>
    </dgm:pt>
    <dgm:pt modelId="{C5E1D2AD-5FFE-4529-B78C-36F180F06CE8}" type="pres">
      <dgm:prSet presAssocID="{526A3561-80E9-414E-90DB-894D5F63BEC5}" presName="arrowAndChildren" presStyleCnt="0"/>
      <dgm:spPr/>
    </dgm:pt>
    <dgm:pt modelId="{59AB245A-AC61-4431-98CD-F959AB9AE46A}" type="pres">
      <dgm:prSet presAssocID="{526A3561-80E9-414E-90DB-894D5F63BEC5}" presName="parentTextArrow" presStyleLbl="node1" presStyleIdx="0" presStyleCnt="0"/>
      <dgm:spPr/>
    </dgm:pt>
    <dgm:pt modelId="{57CFFA99-7C8E-4B84-86DE-BDA5F376552D}" type="pres">
      <dgm:prSet presAssocID="{526A3561-80E9-414E-90DB-894D5F63BEC5}" presName="arrow" presStyleLbl="alignNode1" presStyleIdx="1" presStyleCnt="2"/>
      <dgm:spPr/>
    </dgm:pt>
    <dgm:pt modelId="{62A6C02C-A26C-494A-8723-6362B3461465}" type="pres">
      <dgm:prSet presAssocID="{526A3561-80E9-414E-90DB-894D5F63BEC5}" presName="descendantArrow" presStyleLbl="bgAccFollowNode1" presStyleIdx="1" presStyleCnt="2"/>
      <dgm:spPr/>
    </dgm:pt>
  </dgm:ptLst>
  <dgm:cxnLst>
    <dgm:cxn modelId="{C122932C-D9C3-457C-9157-898D4B2AC0CC}" srcId="{5BABE63B-2378-48C0-B414-51290C149B49}" destId="{05440B19-A51F-48F6-BB9D-14F1CFBD53A9}" srcOrd="0" destOrd="0" parTransId="{48F0D893-D42F-4752-9CA9-53493923CDCE}" sibTransId="{7A6870F1-32E2-4DA6-98B2-3CDC9C476758}"/>
    <dgm:cxn modelId="{8CC3F730-5B0D-4269-98BD-89FAA88BD242}" srcId="{526A3561-80E9-414E-90DB-894D5F63BEC5}" destId="{4A334C9D-7392-4375-8910-0547198EC16B}" srcOrd="0" destOrd="0" parTransId="{605BFEB6-378F-4C87-8920-69CEDDDA6E06}" sibTransId="{1E50E7A5-F4AA-4812-8686-01F4C6A445EB}"/>
    <dgm:cxn modelId="{8F3AC038-EBFD-4476-AF24-8842C1E92DAB}" type="presOf" srcId="{240FC6B2-AA42-4284-8FE0-7AEA6DA987B4}" destId="{EA5ADFDD-397B-499B-BADC-2FEEB749E091}" srcOrd="0" destOrd="0" presId="urn:microsoft.com/office/officeart/2016/7/layout/VerticalDownArrowProcess"/>
    <dgm:cxn modelId="{3AF9B639-D130-4163-B592-E4346463E83D}" type="presOf" srcId="{4A334C9D-7392-4375-8910-0547198EC16B}" destId="{62A6C02C-A26C-494A-8723-6362B3461465}" srcOrd="0" destOrd="0" presId="urn:microsoft.com/office/officeart/2016/7/layout/VerticalDownArrowProcess"/>
    <dgm:cxn modelId="{69ED2948-2EBA-41C0-A3F9-AC803656DC59}" srcId="{59A04CF1-095E-4E54-9E1B-7C4D13A83198}" destId="{240FC6B2-AA42-4284-8FE0-7AEA6DA987B4}" srcOrd="1" destOrd="0" parTransId="{ABF0DE8D-674F-4A6A-A6FA-41AAB9F4A854}" sibTransId="{2E23B306-F376-4DCE-AEA2-C43CE38FEA0D}"/>
    <dgm:cxn modelId="{F9E8B44A-487E-4FB3-BF82-D468942846A4}" type="presOf" srcId="{5BABE63B-2378-48C0-B414-51290C149B49}" destId="{62A6C02C-A26C-494A-8723-6362B3461465}" srcOrd="0" destOrd="1" presId="urn:microsoft.com/office/officeart/2016/7/layout/VerticalDownArrowProcess"/>
    <dgm:cxn modelId="{3A3EC26A-22EB-4B75-92E5-C1E2312FB80B}" srcId="{15C8F8E2-66CA-4C79-8159-677819EC838E}" destId="{65FBD5E3-C7AC-4956-B1F5-55475C01AD17}" srcOrd="0" destOrd="0" parTransId="{2E757EAB-99C9-42E9-96D2-AD258A062C2D}" sibTransId="{093A0BE2-CD9F-46B9-8121-CB9859ECE2A9}"/>
    <dgm:cxn modelId="{A7973350-94E2-4143-AAD1-064C22AD85BA}" srcId="{526A3561-80E9-414E-90DB-894D5F63BEC5}" destId="{5BABE63B-2378-48C0-B414-51290C149B49}" srcOrd="1" destOrd="0" parTransId="{8D55E4F2-A74B-441E-8A05-F241BBDD5FB3}" sibTransId="{100A7A2C-A831-446B-8171-4948222B44A8}"/>
    <dgm:cxn modelId="{24B3E153-CA37-4493-BA2E-9A6C54DB4B31}" type="presOf" srcId="{15C8F8E2-66CA-4C79-8159-677819EC838E}" destId="{47EDDF28-DFC0-4DE3-ADE1-2BBD3D6994DC}" srcOrd="0" destOrd="1" presId="urn:microsoft.com/office/officeart/2016/7/layout/VerticalDownArrowProcess"/>
    <dgm:cxn modelId="{3CAD6589-F13A-42F7-9639-7A3A9F6A8B59}" srcId="{240FC6B2-AA42-4284-8FE0-7AEA6DA987B4}" destId="{15C8F8E2-66CA-4C79-8159-677819EC838E}" srcOrd="1" destOrd="0" parTransId="{5486C150-12F6-4367-982D-50185CDD9402}" sibTransId="{70225F12-2C10-4D35-A26B-D9024CFC81A0}"/>
    <dgm:cxn modelId="{8497199A-9040-447B-8124-351BE605473F}" type="presOf" srcId="{526A3561-80E9-414E-90DB-894D5F63BEC5}" destId="{59AB245A-AC61-4431-98CD-F959AB9AE46A}" srcOrd="0" destOrd="0" presId="urn:microsoft.com/office/officeart/2016/7/layout/VerticalDownArrowProcess"/>
    <dgm:cxn modelId="{14D46D9A-AE94-4FBD-9D99-5DEE1A6F748E}" type="presOf" srcId="{59A04CF1-095E-4E54-9E1B-7C4D13A83198}" destId="{A45BA624-C4F8-4E88-A942-89C113BBB9D1}" srcOrd="0" destOrd="0" presId="urn:microsoft.com/office/officeart/2016/7/layout/VerticalDownArrowProcess"/>
    <dgm:cxn modelId="{FD2EDFAA-C6E3-48E9-B865-E6EAE3FDADA3}" srcId="{59A04CF1-095E-4E54-9E1B-7C4D13A83198}" destId="{526A3561-80E9-414E-90DB-894D5F63BEC5}" srcOrd="0" destOrd="0" parTransId="{F9C2618B-6A4D-43B2-B71C-ED13EBB6387E}" sibTransId="{F2369471-0174-4C20-8037-B9F5E79C701B}"/>
    <dgm:cxn modelId="{0887DAAB-EF55-4E06-9770-519C2C0C1977}" srcId="{240FC6B2-AA42-4284-8FE0-7AEA6DA987B4}" destId="{EBD29B97-1E3D-4806-84A4-4C91919693B5}" srcOrd="0" destOrd="0" parTransId="{1CCB8479-FB4A-4CBB-B9CA-C3F7C80913DA}" sibTransId="{D46CB73A-0C5F-4EF8-BC46-67A6082CDBFE}"/>
    <dgm:cxn modelId="{0EEE6FB9-6022-4712-8C2C-8187F7AEEFAF}" type="presOf" srcId="{65FBD5E3-C7AC-4956-B1F5-55475C01AD17}" destId="{47EDDF28-DFC0-4DE3-ADE1-2BBD3D6994DC}" srcOrd="0" destOrd="2" presId="urn:microsoft.com/office/officeart/2016/7/layout/VerticalDownArrowProcess"/>
    <dgm:cxn modelId="{C36E99B9-06E0-465A-BA70-FCAF02281C63}" type="presOf" srcId="{05440B19-A51F-48F6-BB9D-14F1CFBD53A9}" destId="{62A6C02C-A26C-494A-8723-6362B3461465}" srcOrd="0" destOrd="2" presId="urn:microsoft.com/office/officeart/2016/7/layout/VerticalDownArrowProcess"/>
    <dgm:cxn modelId="{ECA081CD-74DC-4367-AD96-8152846A8051}" type="presOf" srcId="{526A3561-80E9-414E-90DB-894D5F63BEC5}" destId="{57CFFA99-7C8E-4B84-86DE-BDA5F376552D}" srcOrd="1" destOrd="0" presId="urn:microsoft.com/office/officeart/2016/7/layout/VerticalDownArrowProcess"/>
    <dgm:cxn modelId="{28DF7EE5-09B1-450D-9414-0DD507B485F0}" type="presOf" srcId="{EBD29B97-1E3D-4806-84A4-4C91919693B5}" destId="{47EDDF28-DFC0-4DE3-ADE1-2BBD3D6994DC}" srcOrd="0" destOrd="0" presId="urn:microsoft.com/office/officeart/2016/7/layout/VerticalDownArrowProcess"/>
    <dgm:cxn modelId="{E7034248-AADF-4A10-A212-7921D6D46961}" type="presParOf" srcId="{A45BA624-C4F8-4E88-A942-89C113BBB9D1}" destId="{D95E0549-2187-4A7B-A561-1E0CC430764E}" srcOrd="0" destOrd="0" presId="urn:microsoft.com/office/officeart/2016/7/layout/VerticalDownArrowProcess"/>
    <dgm:cxn modelId="{DD86C55D-FE69-45D0-B7FD-1A7D8DFA001C}" type="presParOf" srcId="{D95E0549-2187-4A7B-A561-1E0CC430764E}" destId="{EA5ADFDD-397B-499B-BADC-2FEEB749E091}" srcOrd="0" destOrd="0" presId="urn:microsoft.com/office/officeart/2016/7/layout/VerticalDownArrowProcess"/>
    <dgm:cxn modelId="{872572D9-D1A2-4B6D-A095-6461AD10B975}" type="presParOf" srcId="{D95E0549-2187-4A7B-A561-1E0CC430764E}" destId="{47EDDF28-DFC0-4DE3-ADE1-2BBD3D6994DC}" srcOrd="1" destOrd="0" presId="urn:microsoft.com/office/officeart/2016/7/layout/VerticalDownArrowProcess"/>
    <dgm:cxn modelId="{8B3DF4A0-7CD4-42FC-B21A-45B2CFB7EB8D}" type="presParOf" srcId="{A45BA624-C4F8-4E88-A942-89C113BBB9D1}" destId="{F8B94C8F-32A7-4AE5-9AF1-C046E7834F39}" srcOrd="1" destOrd="0" presId="urn:microsoft.com/office/officeart/2016/7/layout/VerticalDownArrowProcess"/>
    <dgm:cxn modelId="{9E4D3AE3-37C9-420F-B24A-E3CE7B48CA2C}" type="presParOf" srcId="{A45BA624-C4F8-4E88-A942-89C113BBB9D1}" destId="{C5E1D2AD-5FFE-4529-B78C-36F180F06CE8}" srcOrd="2" destOrd="0" presId="urn:microsoft.com/office/officeart/2016/7/layout/VerticalDownArrowProcess"/>
    <dgm:cxn modelId="{57D0477B-2CCA-4008-96C8-0D569C0E7358}" type="presParOf" srcId="{C5E1D2AD-5FFE-4529-B78C-36F180F06CE8}" destId="{59AB245A-AC61-4431-98CD-F959AB9AE46A}" srcOrd="0" destOrd="0" presId="urn:microsoft.com/office/officeart/2016/7/layout/VerticalDownArrowProcess"/>
    <dgm:cxn modelId="{5FAD6CBB-B921-4561-AADB-7B56DF966D59}" type="presParOf" srcId="{C5E1D2AD-5FFE-4529-B78C-36F180F06CE8}" destId="{57CFFA99-7C8E-4B84-86DE-BDA5F376552D}" srcOrd="1" destOrd="0" presId="urn:microsoft.com/office/officeart/2016/7/layout/VerticalDownArrowProcess"/>
    <dgm:cxn modelId="{982F4CF9-730D-42F5-83E9-EC6D3C2BE814}" type="presParOf" srcId="{C5E1D2AD-5FFE-4529-B78C-36F180F06CE8}" destId="{62A6C02C-A26C-494A-8723-6362B3461465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FE9E0F-6F61-4119-8D86-DCAB305F89C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48AB443-5501-406F-B7FD-0CE78FE51FBE}">
      <dgm:prSet/>
      <dgm:spPr/>
      <dgm:t>
        <a:bodyPr/>
        <a:lstStyle/>
        <a:p>
          <a:r>
            <a:rPr lang="en-ZW"/>
            <a:t>It is about strategy and a change of mindset </a:t>
          </a:r>
          <a:endParaRPr lang="en-US"/>
        </a:p>
      </dgm:t>
    </dgm:pt>
    <dgm:pt modelId="{435BEC4E-FAD8-46AC-92D2-AC8138882002}" type="parTrans" cxnId="{8C982427-3713-4D9D-8455-7A16B9966A60}">
      <dgm:prSet/>
      <dgm:spPr/>
      <dgm:t>
        <a:bodyPr/>
        <a:lstStyle/>
        <a:p>
          <a:endParaRPr lang="en-US"/>
        </a:p>
      </dgm:t>
    </dgm:pt>
    <dgm:pt modelId="{2C75412F-B492-4C64-A5E8-780AE5FC45C2}" type="sibTrans" cxnId="{8C982427-3713-4D9D-8455-7A16B9966A60}">
      <dgm:prSet/>
      <dgm:spPr/>
      <dgm:t>
        <a:bodyPr/>
        <a:lstStyle/>
        <a:p>
          <a:endParaRPr lang="en-US"/>
        </a:p>
      </dgm:t>
    </dgm:pt>
    <dgm:pt modelId="{C5DF1A4F-A125-4525-9353-E2B5E6741DF8}">
      <dgm:prSet/>
      <dgm:spPr/>
      <dgm:t>
        <a:bodyPr/>
        <a:lstStyle/>
        <a:p>
          <a:r>
            <a:rPr lang="en-US"/>
            <a:t>⁠It is about using technology to reimagine and reinvent the core business itself.</a:t>
          </a:r>
        </a:p>
      </dgm:t>
    </dgm:pt>
    <dgm:pt modelId="{5C111818-3F5B-47B4-92EE-EF3AD8FAD9DB}" type="parTrans" cxnId="{EEBBE45F-0298-4665-84ED-0311DE9B0119}">
      <dgm:prSet/>
      <dgm:spPr/>
      <dgm:t>
        <a:bodyPr/>
        <a:lstStyle/>
        <a:p>
          <a:endParaRPr lang="en-US"/>
        </a:p>
      </dgm:t>
    </dgm:pt>
    <dgm:pt modelId="{8850F6B8-592A-47F8-B832-9C0561C41B9E}" type="sibTrans" cxnId="{EEBBE45F-0298-4665-84ED-0311DE9B0119}">
      <dgm:prSet/>
      <dgm:spPr/>
      <dgm:t>
        <a:bodyPr/>
        <a:lstStyle/>
        <a:p>
          <a:endParaRPr lang="en-US"/>
        </a:p>
      </dgm:t>
    </dgm:pt>
    <dgm:pt modelId="{FB6D448C-5139-4F9D-BC8E-D06FA4FFE7F0}" type="pres">
      <dgm:prSet presAssocID="{2DFE9E0F-6F61-4119-8D86-DCAB305F89CB}" presName="root" presStyleCnt="0">
        <dgm:presLayoutVars>
          <dgm:dir/>
          <dgm:resizeHandles val="exact"/>
        </dgm:presLayoutVars>
      </dgm:prSet>
      <dgm:spPr/>
    </dgm:pt>
    <dgm:pt modelId="{5AE371CA-9406-4B1A-BA4F-E85804F31B80}" type="pres">
      <dgm:prSet presAssocID="{148AB443-5501-406F-B7FD-0CE78FE51FBE}" presName="compNode" presStyleCnt="0"/>
      <dgm:spPr/>
    </dgm:pt>
    <dgm:pt modelId="{B953A98F-FA24-46CA-9D9A-567E6BB14B26}" type="pres">
      <dgm:prSet presAssocID="{148AB443-5501-406F-B7FD-0CE78FE51FBE}" presName="bgRect" presStyleLbl="bgShp" presStyleIdx="0" presStyleCnt="2"/>
      <dgm:spPr/>
    </dgm:pt>
    <dgm:pt modelId="{F8633729-28C6-4062-8C6C-738C705E8D47}" type="pres">
      <dgm:prSet presAssocID="{148AB443-5501-406F-B7FD-0CE78FE51FB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D26965F2-E14A-4050-9836-151216CE06C0}" type="pres">
      <dgm:prSet presAssocID="{148AB443-5501-406F-B7FD-0CE78FE51FBE}" presName="spaceRect" presStyleCnt="0"/>
      <dgm:spPr/>
    </dgm:pt>
    <dgm:pt modelId="{C8B6C025-E25F-414A-AB15-52F8DF806F0E}" type="pres">
      <dgm:prSet presAssocID="{148AB443-5501-406F-B7FD-0CE78FE51FBE}" presName="parTx" presStyleLbl="revTx" presStyleIdx="0" presStyleCnt="2">
        <dgm:presLayoutVars>
          <dgm:chMax val="0"/>
          <dgm:chPref val="0"/>
        </dgm:presLayoutVars>
      </dgm:prSet>
      <dgm:spPr/>
    </dgm:pt>
    <dgm:pt modelId="{45EA0BEF-C324-432C-8871-A463A8193CD0}" type="pres">
      <dgm:prSet presAssocID="{2C75412F-B492-4C64-A5E8-780AE5FC45C2}" presName="sibTrans" presStyleCnt="0"/>
      <dgm:spPr/>
    </dgm:pt>
    <dgm:pt modelId="{079D2EC0-6E2F-48E5-9157-6D887D910E4E}" type="pres">
      <dgm:prSet presAssocID="{C5DF1A4F-A125-4525-9353-E2B5E6741DF8}" presName="compNode" presStyleCnt="0"/>
      <dgm:spPr/>
    </dgm:pt>
    <dgm:pt modelId="{C5501ADC-60C5-4168-B92A-D815AEAFD829}" type="pres">
      <dgm:prSet presAssocID="{C5DF1A4F-A125-4525-9353-E2B5E6741DF8}" presName="bgRect" presStyleLbl="bgShp" presStyleIdx="1" presStyleCnt="2"/>
      <dgm:spPr/>
    </dgm:pt>
    <dgm:pt modelId="{39E69571-3843-4142-8F79-A70E6BA942FD}" type="pres">
      <dgm:prSet presAssocID="{C5DF1A4F-A125-4525-9353-E2B5E6741DF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369B7149-6119-465A-9984-6976B135E36C}" type="pres">
      <dgm:prSet presAssocID="{C5DF1A4F-A125-4525-9353-E2B5E6741DF8}" presName="spaceRect" presStyleCnt="0"/>
      <dgm:spPr/>
    </dgm:pt>
    <dgm:pt modelId="{77B37159-99FD-4F9D-9384-E76B467FBBBA}" type="pres">
      <dgm:prSet presAssocID="{C5DF1A4F-A125-4525-9353-E2B5E6741DF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8C982427-3713-4D9D-8455-7A16B9966A60}" srcId="{2DFE9E0F-6F61-4119-8D86-DCAB305F89CB}" destId="{148AB443-5501-406F-B7FD-0CE78FE51FBE}" srcOrd="0" destOrd="0" parTransId="{435BEC4E-FAD8-46AC-92D2-AC8138882002}" sibTransId="{2C75412F-B492-4C64-A5E8-780AE5FC45C2}"/>
    <dgm:cxn modelId="{EEBBE45F-0298-4665-84ED-0311DE9B0119}" srcId="{2DFE9E0F-6F61-4119-8D86-DCAB305F89CB}" destId="{C5DF1A4F-A125-4525-9353-E2B5E6741DF8}" srcOrd="1" destOrd="0" parTransId="{5C111818-3F5B-47B4-92EE-EF3AD8FAD9DB}" sibTransId="{8850F6B8-592A-47F8-B832-9C0561C41B9E}"/>
    <dgm:cxn modelId="{85388C8C-DC1F-4999-86AB-4ABA0FDED832}" type="presOf" srcId="{2DFE9E0F-6F61-4119-8D86-DCAB305F89CB}" destId="{FB6D448C-5139-4F9D-BC8E-D06FA4FFE7F0}" srcOrd="0" destOrd="0" presId="urn:microsoft.com/office/officeart/2018/2/layout/IconVerticalSolidList"/>
    <dgm:cxn modelId="{A04324AF-3366-47DD-9B1A-F98A7D679EC0}" type="presOf" srcId="{C5DF1A4F-A125-4525-9353-E2B5E6741DF8}" destId="{77B37159-99FD-4F9D-9384-E76B467FBBBA}" srcOrd="0" destOrd="0" presId="urn:microsoft.com/office/officeart/2018/2/layout/IconVerticalSolidList"/>
    <dgm:cxn modelId="{10DFF0F3-AB4F-428C-BDF2-6F073AB2B502}" type="presOf" srcId="{148AB443-5501-406F-B7FD-0CE78FE51FBE}" destId="{C8B6C025-E25F-414A-AB15-52F8DF806F0E}" srcOrd="0" destOrd="0" presId="urn:microsoft.com/office/officeart/2018/2/layout/IconVerticalSolidList"/>
    <dgm:cxn modelId="{5A979ACB-7AB4-48B5-BF44-F38742E69CBE}" type="presParOf" srcId="{FB6D448C-5139-4F9D-BC8E-D06FA4FFE7F0}" destId="{5AE371CA-9406-4B1A-BA4F-E85804F31B80}" srcOrd="0" destOrd="0" presId="urn:microsoft.com/office/officeart/2018/2/layout/IconVerticalSolidList"/>
    <dgm:cxn modelId="{483C2F55-30A8-40B4-B021-3BBB10AB50A9}" type="presParOf" srcId="{5AE371CA-9406-4B1A-BA4F-E85804F31B80}" destId="{B953A98F-FA24-46CA-9D9A-567E6BB14B26}" srcOrd="0" destOrd="0" presId="urn:microsoft.com/office/officeart/2018/2/layout/IconVerticalSolidList"/>
    <dgm:cxn modelId="{051F49DD-2889-402F-B2C9-77E78EB9AB1A}" type="presParOf" srcId="{5AE371CA-9406-4B1A-BA4F-E85804F31B80}" destId="{F8633729-28C6-4062-8C6C-738C705E8D47}" srcOrd="1" destOrd="0" presId="urn:microsoft.com/office/officeart/2018/2/layout/IconVerticalSolidList"/>
    <dgm:cxn modelId="{875FF495-9A04-4464-9529-3831204FFEA3}" type="presParOf" srcId="{5AE371CA-9406-4B1A-BA4F-E85804F31B80}" destId="{D26965F2-E14A-4050-9836-151216CE06C0}" srcOrd="2" destOrd="0" presId="urn:microsoft.com/office/officeart/2018/2/layout/IconVerticalSolidList"/>
    <dgm:cxn modelId="{AC97C928-E551-40E7-A790-6F2238B007A9}" type="presParOf" srcId="{5AE371CA-9406-4B1A-BA4F-E85804F31B80}" destId="{C8B6C025-E25F-414A-AB15-52F8DF806F0E}" srcOrd="3" destOrd="0" presId="urn:microsoft.com/office/officeart/2018/2/layout/IconVerticalSolidList"/>
    <dgm:cxn modelId="{3340A34B-911E-4BDA-835A-65F276093A37}" type="presParOf" srcId="{FB6D448C-5139-4F9D-BC8E-D06FA4FFE7F0}" destId="{45EA0BEF-C324-432C-8871-A463A8193CD0}" srcOrd="1" destOrd="0" presId="urn:microsoft.com/office/officeart/2018/2/layout/IconVerticalSolidList"/>
    <dgm:cxn modelId="{780435D9-3866-4388-973D-2A2FC9BCD540}" type="presParOf" srcId="{FB6D448C-5139-4F9D-BC8E-D06FA4FFE7F0}" destId="{079D2EC0-6E2F-48E5-9157-6D887D910E4E}" srcOrd="2" destOrd="0" presId="urn:microsoft.com/office/officeart/2018/2/layout/IconVerticalSolidList"/>
    <dgm:cxn modelId="{85E548C4-5A28-4DAB-BDB6-CA7D1BB8A73D}" type="presParOf" srcId="{079D2EC0-6E2F-48E5-9157-6D887D910E4E}" destId="{C5501ADC-60C5-4168-B92A-D815AEAFD829}" srcOrd="0" destOrd="0" presId="urn:microsoft.com/office/officeart/2018/2/layout/IconVerticalSolidList"/>
    <dgm:cxn modelId="{A3BEC511-EC3E-4F8A-ACC9-A35366427C4C}" type="presParOf" srcId="{079D2EC0-6E2F-48E5-9157-6D887D910E4E}" destId="{39E69571-3843-4142-8F79-A70E6BA942FD}" srcOrd="1" destOrd="0" presId="urn:microsoft.com/office/officeart/2018/2/layout/IconVerticalSolidList"/>
    <dgm:cxn modelId="{81CB8854-470C-479C-B28D-2114BBDD87D7}" type="presParOf" srcId="{079D2EC0-6E2F-48E5-9157-6D887D910E4E}" destId="{369B7149-6119-465A-9984-6976B135E36C}" srcOrd="2" destOrd="0" presId="urn:microsoft.com/office/officeart/2018/2/layout/IconVerticalSolidList"/>
    <dgm:cxn modelId="{D8F9A45A-41D0-461D-88A5-401249A12586}" type="presParOf" srcId="{079D2EC0-6E2F-48E5-9157-6D887D910E4E}" destId="{77B37159-99FD-4F9D-9384-E76B467FBBB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37B39-6B7E-4FDA-B858-9F6611D91D81}">
      <dsp:nvSpPr>
        <dsp:cNvPr id="0" name=""/>
        <dsp:cNvSpPr/>
      </dsp:nvSpPr>
      <dsp:spPr>
        <a:xfrm>
          <a:off x="0" y="2626263"/>
          <a:ext cx="2628900" cy="172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70688" rIns="186967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Once implemented, the Transformation Is Complete</a:t>
          </a:r>
        </a:p>
      </dsp:txBody>
      <dsp:txXfrm>
        <a:off x="0" y="2626263"/>
        <a:ext cx="2628900" cy="1723112"/>
      </dsp:txXfrm>
    </dsp:sp>
    <dsp:sp modelId="{D9CA9BE9-F355-46EF-9EC0-930F86ABE4C8}">
      <dsp:nvSpPr>
        <dsp:cNvPr id="0" name=""/>
        <dsp:cNvSpPr/>
      </dsp:nvSpPr>
      <dsp:spPr>
        <a:xfrm>
          <a:off x="2628900" y="2626263"/>
          <a:ext cx="7886700" cy="172311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has a clear start and end.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Reality: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It’s an ongoing, iterative process responding changes in technological landscape</a:t>
          </a:r>
        </a:p>
      </dsp:txBody>
      <dsp:txXfrm>
        <a:off x="2628900" y="2626263"/>
        <a:ext cx="7886700" cy="1723112"/>
      </dsp:txXfrm>
    </dsp:sp>
    <dsp:sp modelId="{E1565BB8-D725-499A-B2DF-41E597BA8CB5}">
      <dsp:nvSpPr>
        <dsp:cNvPr id="0" name=""/>
        <dsp:cNvSpPr/>
      </dsp:nvSpPr>
      <dsp:spPr>
        <a:xfrm rot="10800000">
          <a:off x="0" y="1962"/>
          <a:ext cx="2628900" cy="265014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70688" rIns="186967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2400" kern="1200"/>
            <a:t>It’s All About Technology</a:t>
          </a:r>
          <a:endParaRPr lang="en-US" sz="2400" kern="1200"/>
        </a:p>
      </dsp:txBody>
      <dsp:txXfrm rot="-10800000">
        <a:off x="0" y="1962"/>
        <a:ext cx="2628900" cy="1722595"/>
      </dsp:txXfrm>
    </dsp:sp>
    <dsp:sp modelId="{5C9FCCE0-23AD-4270-88E0-88138786F52D}">
      <dsp:nvSpPr>
        <dsp:cNvPr id="0" name=""/>
        <dsp:cNvSpPr/>
      </dsp:nvSpPr>
      <dsp:spPr>
        <a:xfrm>
          <a:off x="2628900" y="1962"/>
          <a:ext cx="7886700" cy="172259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900" kern="1200"/>
            <a:t>Adopting new technologies (e.g., cloud, AI, automation tools).</a:t>
          </a:r>
          <a:endParaRPr lang="en-US" sz="1900" kern="1200"/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900" b="1" kern="1200"/>
            <a:t>Reality</a:t>
          </a:r>
          <a:r>
            <a:rPr lang="en-ZW" sz="1900" kern="1200"/>
            <a:t>: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It’s about rethinking business models, processes, culture, and stakeholder experience.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Without organizational change, tech alone won’t lead to meaningful results.</a:t>
          </a:r>
        </a:p>
      </dsp:txBody>
      <dsp:txXfrm>
        <a:off x="2628900" y="1962"/>
        <a:ext cx="7886700" cy="17225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ADFDD-397B-499B-BADC-2FEEB749E091}">
      <dsp:nvSpPr>
        <dsp:cNvPr id="0" name=""/>
        <dsp:cNvSpPr/>
      </dsp:nvSpPr>
      <dsp:spPr>
        <a:xfrm>
          <a:off x="0" y="2626263"/>
          <a:ext cx="2628900" cy="172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241808" rIns="186967" bIns="241808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rgbClr val="000000"/>
              </a:solidFill>
              <a:latin typeface="Calibri"/>
            </a:rPr>
            <a:t>AI Can Fix Everything</a:t>
          </a:r>
        </a:p>
      </dsp:txBody>
      <dsp:txXfrm>
        <a:off x="0" y="2626263"/>
        <a:ext cx="2628900" cy="1723112"/>
      </dsp:txXfrm>
    </dsp:sp>
    <dsp:sp modelId="{47EDDF28-DFC0-4DE3-ADE1-2BBD3D6994DC}">
      <dsp:nvSpPr>
        <dsp:cNvPr id="0" name=""/>
        <dsp:cNvSpPr/>
      </dsp:nvSpPr>
      <dsp:spPr>
        <a:xfrm>
          <a:off x="2628900" y="2626263"/>
          <a:ext cx="7886700" cy="172311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0000"/>
              </a:solidFill>
              <a:latin typeface="Calibri"/>
            </a:rPr>
            <a:t>AI is a magical solution to all business problems.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0000"/>
              </a:solidFill>
              <a:latin typeface="Calibri"/>
            </a:rPr>
            <a:t>Reality: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rgbClr val="000000"/>
              </a:solidFill>
              <a:latin typeface="Calibri"/>
            </a:rPr>
            <a:t>AI is </a:t>
          </a:r>
          <a:r>
            <a:rPr lang="en-US" sz="1500" kern="1200" dirty="0">
              <a:solidFill>
                <a:srgbClr val="000000"/>
              </a:solidFill>
            </a:rPr>
            <a:t>a </a:t>
          </a:r>
          <a:r>
            <a:rPr lang="en-US" sz="1500" kern="1200" dirty="0">
              <a:solidFill>
                <a:srgbClr val="000000"/>
              </a:solidFill>
              <a:latin typeface="Calibri"/>
            </a:rPr>
            <a:t>tool—its success depends on data quality, proper use cases, change management, and integration into business </a:t>
          </a:r>
          <a:r>
            <a:rPr lang="en-US" sz="1500" kern="1200" dirty="0">
              <a:latin typeface="Calibri"/>
            </a:rPr>
            <a:t>processes</a:t>
          </a:r>
          <a:r>
            <a:rPr lang="en-US" sz="1500" kern="1200" dirty="0">
              <a:solidFill>
                <a:srgbClr val="000000"/>
              </a:solidFill>
              <a:latin typeface="Calibri"/>
            </a:rPr>
            <a:t>.</a:t>
          </a:r>
          <a:endParaRPr lang="en-ZW" sz="1500" kern="1200" dirty="0"/>
        </a:p>
      </dsp:txBody>
      <dsp:txXfrm>
        <a:off x="2628900" y="2626263"/>
        <a:ext cx="7886700" cy="1723112"/>
      </dsp:txXfrm>
    </dsp:sp>
    <dsp:sp modelId="{57CFFA99-7C8E-4B84-86DE-BDA5F376552D}">
      <dsp:nvSpPr>
        <dsp:cNvPr id="0" name=""/>
        <dsp:cNvSpPr/>
      </dsp:nvSpPr>
      <dsp:spPr>
        <a:xfrm rot="10800000">
          <a:off x="0" y="1962"/>
          <a:ext cx="2628900" cy="265014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241808" rIns="186967" bIns="241808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3400" kern="1200" dirty="0">
              <a:solidFill>
                <a:srgbClr val="000000"/>
              </a:solidFill>
              <a:latin typeface="Calibri"/>
            </a:rPr>
            <a:t>It’s All About Cost-Cutting</a:t>
          </a:r>
          <a:endParaRPr lang="en-US" sz="3400" kern="1200" dirty="0">
            <a:solidFill>
              <a:srgbClr val="000000"/>
            </a:solidFill>
            <a:latin typeface="Calibri"/>
          </a:endParaRPr>
        </a:p>
      </dsp:txBody>
      <dsp:txXfrm rot="-10800000">
        <a:off x="0" y="1962"/>
        <a:ext cx="2628900" cy="1722595"/>
      </dsp:txXfrm>
    </dsp:sp>
    <dsp:sp modelId="{62A6C02C-A26C-494A-8723-6362B3461465}">
      <dsp:nvSpPr>
        <dsp:cNvPr id="0" name=""/>
        <dsp:cNvSpPr/>
      </dsp:nvSpPr>
      <dsp:spPr>
        <a:xfrm>
          <a:off x="2628900" y="1962"/>
          <a:ext cx="7886700" cy="172259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0000"/>
              </a:solidFill>
              <a:latin typeface="Calibri"/>
            </a:rPr>
            <a:t>Reduce costs through automation and digitization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900" b="1" kern="1200" dirty="0">
              <a:solidFill>
                <a:srgbClr val="000000"/>
              </a:solidFill>
              <a:latin typeface="Calibri"/>
            </a:rPr>
            <a:t>Reality</a:t>
          </a:r>
          <a:r>
            <a:rPr lang="en-ZW" sz="1900" kern="1200" dirty="0">
              <a:solidFill>
                <a:srgbClr val="000000"/>
              </a:solidFill>
              <a:latin typeface="Calibri"/>
            </a:rPr>
            <a:t>:</a:t>
          </a:r>
          <a:endParaRPr lang="en-US" sz="1900" kern="1200" dirty="0">
            <a:solidFill>
              <a:srgbClr val="000000"/>
            </a:solidFill>
            <a:latin typeface="Calibri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rgbClr val="000000"/>
              </a:solidFill>
              <a:latin typeface="Calibri"/>
            </a:rPr>
            <a:t>While efficiency is a benefit, the </a:t>
          </a:r>
          <a:r>
            <a:rPr lang="en-US" sz="1500" b="1" kern="1200" dirty="0">
              <a:solidFill>
                <a:srgbClr val="000000"/>
              </a:solidFill>
              <a:latin typeface="Calibri"/>
            </a:rPr>
            <a:t>real value lies in innovation</a:t>
          </a:r>
          <a:endParaRPr lang="en-US" sz="1500" kern="1200" dirty="0">
            <a:solidFill>
              <a:srgbClr val="000000"/>
            </a:solidFill>
            <a:latin typeface="Calibri"/>
          </a:endParaRPr>
        </a:p>
      </dsp:txBody>
      <dsp:txXfrm>
        <a:off x="2628900" y="1962"/>
        <a:ext cx="7886700" cy="17225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53A98F-FA24-46CA-9D9A-567E6BB14B26}">
      <dsp:nvSpPr>
        <dsp:cNvPr id="0" name=""/>
        <dsp:cNvSpPr/>
      </dsp:nvSpPr>
      <dsp:spPr>
        <a:xfrm>
          <a:off x="0" y="895997"/>
          <a:ext cx="6364224" cy="16541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633729-28C6-4062-8C6C-738C705E8D47}">
      <dsp:nvSpPr>
        <dsp:cNvPr id="0" name=""/>
        <dsp:cNvSpPr/>
      </dsp:nvSpPr>
      <dsp:spPr>
        <a:xfrm>
          <a:off x="500380" y="1268181"/>
          <a:ext cx="909782" cy="9097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6C025-E25F-414A-AB15-52F8DF806F0E}">
      <dsp:nvSpPr>
        <dsp:cNvPr id="0" name=""/>
        <dsp:cNvSpPr/>
      </dsp:nvSpPr>
      <dsp:spPr>
        <a:xfrm>
          <a:off x="1910542" y="895997"/>
          <a:ext cx="4453681" cy="1654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064" tIns="175064" rIns="175064" bIns="17506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2500" kern="1200"/>
            <a:t>It is about strategy and a change of mindset </a:t>
          </a:r>
          <a:endParaRPr lang="en-US" sz="2500" kern="1200"/>
        </a:p>
      </dsp:txBody>
      <dsp:txXfrm>
        <a:off x="1910542" y="895997"/>
        <a:ext cx="4453681" cy="1654149"/>
      </dsp:txXfrm>
    </dsp:sp>
    <dsp:sp modelId="{C5501ADC-60C5-4168-B92A-D815AEAFD829}">
      <dsp:nvSpPr>
        <dsp:cNvPr id="0" name=""/>
        <dsp:cNvSpPr/>
      </dsp:nvSpPr>
      <dsp:spPr>
        <a:xfrm>
          <a:off x="0" y="2963684"/>
          <a:ext cx="6364224" cy="16541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E69571-3843-4142-8F79-A70E6BA942FD}">
      <dsp:nvSpPr>
        <dsp:cNvPr id="0" name=""/>
        <dsp:cNvSpPr/>
      </dsp:nvSpPr>
      <dsp:spPr>
        <a:xfrm>
          <a:off x="500380" y="3335868"/>
          <a:ext cx="909782" cy="9097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B37159-99FD-4F9D-9384-E76B467FBBBA}">
      <dsp:nvSpPr>
        <dsp:cNvPr id="0" name=""/>
        <dsp:cNvSpPr/>
      </dsp:nvSpPr>
      <dsp:spPr>
        <a:xfrm>
          <a:off x="1910542" y="2963684"/>
          <a:ext cx="4453681" cy="1654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064" tIns="175064" rIns="175064" bIns="17506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⁠It is about using technology to reimagine and reinvent the core business itself.</a:t>
          </a:r>
        </a:p>
      </dsp:txBody>
      <dsp:txXfrm>
        <a:off x="1910542" y="2963684"/>
        <a:ext cx="4453681" cy="1654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898B7-80F5-42A6-AEBA-7B90FA176E6B}" type="datetimeFigureOut">
              <a:rPr lang="en-ZW" smtClean="0"/>
              <a:t>22/5/2025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FE483-7E21-41A0-AB53-EA48AE253B89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809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FE483-7E21-41A0-AB53-EA48AE253B89}" type="slidenum">
              <a:rPr lang="en-ZW" smtClean="0"/>
              <a:t>1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047146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FE483-7E21-41A0-AB53-EA48AE253B89}" type="slidenum">
              <a:rPr lang="en-ZW" smtClean="0"/>
              <a:t>4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68949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3147E-4E35-2EFD-17A4-A29957EA2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5877C4-0D06-8690-6A83-02510A98A5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474ACA-FA81-F2D4-3885-19278FE1F4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C4D81-F485-A697-28CB-10271630F6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FE483-7E21-41A0-AB53-EA48AE253B89}" type="slidenum">
              <a:rPr lang="en-ZW" smtClean="0"/>
              <a:t>5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04733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FE483-7E21-41A0-AB53-EA48AE253B89}" type="slidenum">
              <a:rPr lang="en-ZW" smtClean="0"/>
              <a:t>8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224283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FE483-7E21-41A0-AB53-EA48AE253B89}" type="slidenum">
              <a:rPr lang="en-ZW" smtClean="0"/>
              <a:t>9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672880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FE483-7E21-41A0-AB53-EA48AE253B89}" type="slidenum">
              <a:rPr lang="en-ZW" smtClean="0"/>
              <a:t>10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204957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FE483-7E21-41A0-AB53-EA48AE253B89}" type="slidenum">
              <a:rPr lang="en-ZW" smtClean="0"/>
              <a:t>12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933613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AI Transformation Begins with Purpose, Not Platforms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A Strategic Approach to AI Adoption and Growth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432212-4BBD-9C2D-6B94-A5B5C62C34E0}"/>
              </a:ext>
            </a:extLst>
          </p:cNvPr>
          <p:cNvSpPr txBox="1"/>
          <p:nvPr/>
        </p:nvSpPr>
        <p:spPr>
          <a:xfrm>
            <a:off x="5172363" y="4807803"/>
            <a:ext cx="161636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W" dirty="0" err="1">
                <a:solidFill>
                  <a:schemeClr val="bg1">
                    <a:lumMod val="50000"/>
                  </a:schemeClr>
                </a:solidFill>
              </a:rPr>
              <a:t>Dr.</a:t>
            </a:r>
            <a:r>
              <a:rPr lang="en-ZW" dirty="0">
                <a:solidFill>
                  <a:schemeClr val="bg1">
                    <a:lumMod val="50000"/>
                  </a:schemeClr>
                </a:solidFill>
              </a:rPr>
              <a:t> T. Magadza</a:t>
            </a:r>
          </a:p>
          <a:p>
            <a:pPr algn="ctr"/>
            <a:r>
              <a:rPr lang="en-ZW" sz="1200" dirty="0">
                <a:solidFill>
                  <a:schemeClr val="bg1">
                    <a:lumMod val="50000"/>
                  </a:schemeClr>
                </a:solidFill>
              </a:rPr>
              <a:t>@bhtmagadza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AD689-C619-4023-A15C-D95DC74AD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870" y="274638"/>
            <a:ext cx="10972800" cy="1143000"/>
          </a:xfrm>
        </p:spPr>
        <p:txBody>
          <a:bodyPr>
            <a:normAutofit/>
          </a:bodyPr>
          <a:lstStyle/>
          <a:p>
            <a:r>
              <a:rPr lang="en-ZW" dirty="0"/>
              <a:t>Machine Learning (ML)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463413-6804-495A-82BE-AA8510A7D187}"/>
              </a:ext>
            </a:extLst>
          </p:cNvPr>
          <p:cNvSpPr/>
          <p:nvPr/>
        </p:nvSpPr>
        <p:spPr>
          <a:xfrm>
            <a:off x="280146" y="1500375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Legislative Research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Identifying patterns/trends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Post-legislative scrutiny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Mapping bills/amendments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Predicting economic trends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etc.</a:t>
            </a:r>
            <a:endParaRPr lang="en-ZW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59DDDD-4A52-459A-A73A-A2F1CFDE4F48}"/>
              </a:ext>
            </a:extLst>
          </p:cNvPr>
          <p:cNvSpPr/>
          <p:nvPr/>
        </p:nvSpPr>
        <p:spPr>
          <a:xfrm>
            <a:off x="4312022" y="1512609"/>
            <a:ext cx="3684495" cy="4867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Parliamentary Oversight</a:t>
            </a:r>
          </a:p>
          <a:p>
            <a:pPr algn="ctr"/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Predicting policy outcomes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Budget scenario simulation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Fraud detection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Government performance monitoring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22065-FAA9-4E6E-84A0-032837A48699}"/>
              </a:ext>
            </a:extLst>
          </p:cNvPr>
          <p:cNvSpPr/>
          <p:nvPr/>
        </p:nvSpPr>
        <p:spPr>
          <a:xfrm>
            <a:off x="8343899" y="1512609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Public Engagement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Analyzing public consultations for less-represented groups,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Tagging citizen responses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76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AF5CD-9A4E-4547-86BF-016C33BAF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00"/>
            <a:ext cx="10972800" cy="1143000"/>
          </a:xfrm>
        </p:spPr>
        <p:txBody>
          <a:bodyPr/>
          <a:lstStyle/>
          <a:p>
            <a:r>
              <a:rPr lang="en-ZW" dirty="0"/>
              <a:t>Specific Tools</a:t>
            </a:r>
          </a:p>
        </p:txBody>
      </p:sp>
    </p:spTree>
    <p:extLst>
      <p:ext uri="{BB962C8B-B14F-4D97-AF65-F5344CB8AC3E}">
        <p14:creationId xmlns:p14="http://schemas.microsoft.com/office/powerpoint/2010/main" val="3279839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463413-6804-495A-82BE-AA8510A7D187}"/>
              </a:ext>
            </a:extLst>
          </p:cNvPr>
          <p:cNvSpPr/>
          <p:nvPr/>
        </p:nvSpPr>
        <p:spPr>
          <a:xfrm>
            <a:off x="280146" y="121024"/>
            <a:ext cx="3684495" cy="65756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Legislative Research</a:t>
            </a:r>
          </a:p>
          <a:p>
            <a:pPr algn="ctr"/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i="1" dirty="0" err="1"/>
              <a:t>Dito</a:t>
            </a:r>
            <a:r>
              <a:rPr lang="en-US" sz="2800" b="1" i="1" dirty="0"/>
              <a:t> Legislative Insights AI</a:t>
            </a:r>
            <a:r>
              <a:rPr lang="en-US" sz="28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Summarizes and tracks legislation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i="1" dirty="0" err="1"/>
              <a:t>CoCounsel</a:t>
            </a:r>
            <a:r>
              <a:rPr lang="en-US" sz="2800" dirty="0"/>
              <a:t>: AI assistant for legal research and document review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i="1" dirty="0"/>
              <a:t>Lex Machina: </a:t>
            </a:r>
            <a:r>
              <a:rPr lang="en-US" sz="2800" dirty="0"/>
              <a:t>Predictive analytics for legislative and judicial trends</a:t>
            </a:r>
            <a:endParaRPr lang="en-ZW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59DDDD-4A52-459A-A73A-A2F1CFDE4F48}"/>
              </a:ext>
            </a:extLst>
          </p:cNvPr>
          <p:cNvSpPr/>
          <p:nvPr/>
        </p:nvSpPr>
        <p:spPr>
          <a:xfrm>
            <a:off x="4312022" y="121024"/>
            <a:ext cx="3684495" cy="65756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Parliamentary Oversight</a:t>
            </a:r>
          </a:p>
          <a:p>
            <a:pPr algn="ctr"/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i="1" dirty="0" err="1"/>
              <a:t>LegalVIEW</a:t>
            </a:r>
            <a:r>
              <a:rPr lang="en-US" sz="2800" b="1" i="1" dirty="0"/>
              <a:t> </a:t>
            </a:r>
            <a:r>
              <a:rPr lang="en-US" sz="2800" b="1" i="1" dirty="0" err="1"/>
              <a:t>BillAnalyzer</a:t>
            </a:r>
            <a:r>
              <a:rPr lang="en-US" sz="2800" dirty="0"/>
              <a:t>: bill review, flags violations,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i="1" dirty="0"/>
              <a:t>Robot Alice (Brazil)</a:t>
            </a:r>
            <a:r>
              <a:rPr lang="en-US" sz="2800" dirty="0"/>
              <a:t>: Monitors procurement for irregularities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i="1" dirty="0"/>
              <a:t>Estonian Tax AI</a:t>
            </a:r>
            <a:r>
              <a:rPr lang="en-US" sz="2800" dirty="0"/>
              <a:t>: Flags VAT fraud and high-risk entities</a:t>
            </a:r>
          </a:p>
          <a:p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22065-FAA9-4E6E-84A0-032837A48699}"/>
              </a:ext>
            </a:extLst>
          </p:cNvPr>
          <p:cNvSpPr/>
          <p:nvPr/>
        </p:nvSpPr>
        <p:spPr>
          <a:xfrm>
            <a:off x="8343899" y="121024"/>
            <a:ext cx="3684495" cy="65756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Public Engagement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i="1" dirty="0"/>
              <a:t>i.AI Consultation </a:t>
            </a:r>
            <a:r>
              <a:rPr lang="en-US" sz="2800" b="1" i="1" dirty="0" err="1"/>
              <a:t>Analyser</a:t>
            </a:r>
            <a:r>
              <a:rPr lang="en-US" sz="2800" dirty="0"/>
              <a:t>: analyze public consultation responses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Extracts themes, generates summaries, and creates dashboards</a:t>
            </a:r>
          </a:p>
          <a:p>
            <a:endParaRPr lang="en-US" sz="2800" dirty="0"/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102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Trust in AI grows with exposure and practical application.</a:t>
            </a:r>
          </a:p>
          <a:p>
            <a:r>
              <a:rPr lang="en-US" b="1" dirty="0"/>
              <a:t>Call to Action: </a:t>
            </a:r>
            <a:r>
              <a:rPr lang="en-US" dirty="0"/>
              <a:t>Start small and build on successes</a:t>
            </a:r>
          </a:p>
          <a:p>
            <a:r>
              <a:rPr lang="en-US" b="1" dirty="0"/>
              <a:t>Final Thought</a:t>
            </a:r>
            <a:r>
              <a:rPr lang="en-US" dirty="0"/>
              <a:t>: The true power of AI lies in its ability to transform and reimagine core functions.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53466-C073-F80C-8D35-4A31D6D6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5373-2D33-730D-55BC-B9ABF009D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/>
              <a:t>Common misconceptions</a:t>
            </a:r>
          </a:p>
          <a:p>
            <a:r>
              <a:rPr lang="en-US" dirty="0"/>
              <a:t>Digital and AI transformation</a:t>
            </a:r>
          </a:p>
          <a:p>
            <a:r>
              <a:rPr lang="en-US" dirty="0"/>
              <a:t>AI Tools in Parliamentary Processes</a:t>
            </a:r>
          </a:p>
          <a:p>
            <a:endParaRPr lang="en-US" dirty="0"/>
          </a:p>
          <a:p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038599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98D31F7-AE17-F038-8D08-4D51BB648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61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"AI won't take your job, It is somebody using AI that will take your job." </a:t>
            </a:r>
            <a:endParaRPr lang="en-US" sz="61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21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F246EC4-515A-2C5D-3975-2FEFA39406D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611" r="5054" b="244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51A8FD-D67D-4AAA-9855-1382DEC5F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ZW" dirty="0"/>
              <a:t>Common Misconceptions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269867-780B-8488-EFC2-4A1166C044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6278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20551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3B6BC5-C91C-814A-05E4-CEA9F9E86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277059-4BB1-D89D-6901-2386993D163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611" r="5054" b="244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9868839-09A0-FABD-6302-DD3BB7F27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8659F6-3D5F-F846-2AB2-8CF991A47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ZW" dirty="0"/>
              <a:t>Common Misconceptions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AB0A00-AABC-A94D-3CC5-9A87466CF6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75917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024B29-5812-45B7-BA68-8A0E26C29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ZW" sz="4000"/>
              <a:t>The true meaning of digital or AI transformation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BD41912-F01D-6CC2-9627-936A73D7DC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816596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6878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D554B-EB97-48BA-8CE4-310EC941B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54767"/>
            <a:ext cx="10972800" cy="1143000"/>
          </a:xfrm>
        </p:spPr>
        <p:txBody>
          <a:bodyPr/>
          <a:lstStyle/>
          <a:p>
            <a:r>
              <a:rPr lang="it-IT" dirty="0"/>
              <a:t>AI Tools in Parliamentary Processes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652406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3AFBC-1AB3-4623-97B7-12CD165E9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AI-Driven Post-Legislative Scrutiny Process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5152D2-ADFE-45E5-A8D6-A9621361D2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259" r="1346" b="2330"/>
          <a:stretch/>
        </p:blipFill>
        <p:spPr>
          <a:xfrm>
            <a:off x="343453" y="2272553"/>
            <a:ext cx="11113441" cy="392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027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AD689-C619-4023-A15C-D95DC74AD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870" y="274638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/>
              <a:t>Natural Language Processing  (NLP)</a:t>
            </a:r>
            <a:endParaRPr lang="en-ZW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463413-6804-495A-82BE-AA8510A7D187}"/>
              </a:ext>
            </a:extLst>
          </p:cNvPr>
          <p:cNvSpPr/>
          <p:nvPr/>
        </p:nvSpPr>
        <p:spPr>
          <a:xfrm>
            <a:off x="280146" y="1500375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Legislative Research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Document analysis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Legislative drafting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Legislative amendments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Identifying experts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Identifying 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Semantic search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Summarization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Translation</a:t>
            </a:r>
            <a:endParaRPr lang="en-ZW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59DDDD-4A52-459A-A73A-A2F1CFDE4F48}"/>
              </a:ext>
            </a:extLst>
          </p:cNvPr>
          <p:cNvSpPr/>
          <p:nvPr/>
        </p:nvSpPr>
        <p:spPr>
          <a:xfrm>
            <a:off x="4312022" y="1512609"/>
            <a:ext cx="3684495" cy="4867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Parliamentary Oversight</a:t>
            </a:r>
          </a:p>
          <a:p>
            <a:pPr algn="ctr"/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Analyzing public submissions,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Identifying themes in feedback,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Analyzing economic data for conflicts of interest,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22065-FAA9-4E6E-84A0-032837A48699}"/>
              </a:ext>
            </a:extLst>
          </p:cNvPr>
          <p:cNvSpPr/>
          <p:nvPr/>
        </p:nvSpPr>
        <p:spPr>
          <a:xfrm>
            <a:off x="8343899" y="1512609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Public Engagement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Chatbots for information,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Analyzing public consultations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Summarizing citizen submissions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Plain-language summaries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956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470</Words>
  <Application>Microsoft Office PowerPoint</Application>
  <PresentationFormat>Widescreen</PresentationFormat>
  <Paragraphs>106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Office Theme</vt:lpstr>
      <vt:lpstr>AI Transformation Begins with Purpose, Not Platforms</vt:lpstr>
      <vt:lpstr>Agenda</vt:lpstr>
      <vt:lpstr>"AI won't take your job, It is somebody using AI that will take your job." </vt:lpstr>
      <vt:lpstr>Common Misconceptions</vt:lpstr>
      <vt:lpstr>Common Misconceptions</vt:lpstr>
      <vt:lpstr>The true meaning of digital or AI transformation</vt:lpstr>
      <vt:lpstr>AI Tools in Parliamentary Processes</vt:lpstr>
      <vt:lpstr>AI-Driven Post-Legislative Scrutiny Process</vt:lpstr>
      <vt:lpstr>Natural Language Processing  (NLP)</vt:lpstr>
      <vt:lpstr>Machine Learning (ML)</vt:lpstr>
      <vt:lpstr>Specific Tools</vt:lpstr>
      <vt:lpstr>PowerPoint Presentation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Harnessing AI in Industry for Developing Countries</dc:title>
  <dc:subject/>
  <dc:creator>Tirivangani Magadza</dc:creator>
  <cp:keywords/>
  <dc:description>generated using python-pptx</dc:description>
  <cp:lastModifiedBy>Tirivangani Magadza</cp:lastModifiedBy>
  <cp:revision>48</cp:revision>
  <dcterms:created xsi:type="dcterms:W3CDTF">2013-01-27T09:14:16Z</dcterms:created>
  <dcterms:modified xsi:type="dcterms:W3CDTF">2025-05-22T04:04:51Z</dcterms:modified>
  <cp:category/>
</cp:coreProperties>
</file>