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Calibri" panose="020F0502020204030204" pitchFamily="34" charset="0"/>
      <p:regular r:id="rId12"/>
      <p:bold r:id="rId13"/>
      <p:italic r:id="rId14"/>
      <p:boldItalic r:id="rId15"/>
    </p:embeddedFont>
    <p:embeddedFont>
      <p:font typeface="Merriweather Bold" panose="020B0604020202020204" charset="0"/>
      <p:bold r:id="rId16"/>
    </p:embeddedFont>
    <p:embeddedFont>
      <p:font typeface="Open Sans" panose="020B0606030504020204" pitchFamily="34" charset="0"/>
      <p:regular r:id="rId17"/>
      <p:bold r:id="rId18"/>
      <p:italic r:id="rId19"/>
      <p:boldItalic r:id="rId20"/>
    </p:embeddedFont>
    <p:embeddedFont>
      <p:font typeface="Open Sans Bold" panose="020B0806030504020204" charset="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95345" autoAdjust="0"/>
  </p:normalViewPr>
  <p:slideViewPr>
    <p:cSldViewPr snapToGrid="0" snapToObjects="1">
      <p:cViewPr varScale="1">
        <p:scale>
          <a:sx n="59" d="100"/>
          <a:sy n="59" d="100"/>
        </p:scale>
        <p:origin x="57" y="381"/>
      </p:cViewPr>
      <p:guideLst/>
    </p:cSldViewPr>
  </p:slideViewPr>
  <p:outlineViewPr>
    <p:cViewPr>
      <p:scale>
        <a:sx n="33" d="100"/>
        <a:sy n="33" d="100"/>
      </p:scale>
      <p:origin x="0" y="0"/>
    </p:cViewPr>
  </p:outlineViewPr>
  <p:notesTextViewPr>
    <p:cViewPr>
      <p:scale>
        <a:sx n="87" d="100"/>
        <a:sy n="87" d="100"/>
      </p:scale>
      <p:origin x="0" y="0"/>
    </p:cViewPr>
  </p:notesTextViewPr>
  <p:sorterViewPr>
    <p:cViewPr>
      <p:scale>
        <a:sx n="100" d="100"/>
        <a:sy n="100" d="100"/>
      </p:scale>
      <p:origin x="0" y="0"/>
    </p:cViewPr>
  </p:sorterViewPr>
  <p:notesViewPr>
    <p:cSldViewPr snapToGrid="0" snapToObjects="1">
      <p:cViewPr varScale="1">
        <p:scale>
          <a:sx n="43" d="100"/>
          <a:sy n="43" d="100"/>
        </p:scale>
        <p:origin x="3162"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FEAA-80EE-4D7E-B356-A88D6E135799}"/>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94A56-FA1C-4C01-8BB7-23313183EB99}"/>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6263263B-3D0E-475C-B956-ACEB2970F860}" type="datetimeFigureOut">
              <a:rPr lang="en-US" smtClean="0"/>
              <a:t>5/31/2025</a:t>
            </a:fld>
            <a:endParaRPr lang="en-US"/>
          </a:p>
        </p:txBody>
      </p:sp>
      <p:sp>
        <p:nvSpPr>
          <p:cNvPr id="4" name="Footer Placeholder 3">
            <a:extLst>
              <a:ext uri="{FF2B5EF4-FFF2-40B4-BE49-F238E27FC236}">
                <a16:creationId xmlns:a16="http://schemas.microsoft.com/office/drawing/2014/main" id="{61189204-0037-4E97-BA46-A4EA4E516F52}"/>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633FFB-D5E5-4A33-A125-F68C8F97E14C}"/>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C2E2B93A-7AE3-411D-89D5-0011423ACE49}" type="slidenum">
              <a:rPr lang="en-US" smtClean="0"/>
              <a:t>‹#›</a:t>
            </a:fld>
            <a:endParaRPr lang="en-US"/>
          </a:p>
        </p:txBody>
      </p:sp>
    </p:spTree>
    <p:extLst>
      <p:ext uri="{BB962C8B-B14F-4D97-AF65-F5344CB8AC3E}">
        <p14:creationId xmlns:p14="http://schemas.microsoft.com/office/powerpoint/2010/main" val="422861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96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Cette présentation explore comment les systèmes de renseignement basés sur l'IA peuvent transformer le fonctionnement parlementaire dans la région de la SADC. L'accent est mis sur l'amélioration des capacités décisionnelles des législateurs grâce à l'application de technologies d'IA avancées. L'image de la diapositive représente une chambre parlementaire moderne et technologiquement avancée, reflétant le type d'environnement dans lequel ces systèmes d'IA pourraient être déployés. La diversité des représentants participant aux débats souligne la nécessité d'outils intelligents pour soutenir les discussions et délibérations politiques complexes. Mon objectif est de montrer comment l'IA peut améliorer la qualité du renseignement parlementaire et favoriser une prise de décision plus éclairée et fondée sur les données dans la région de la SADC.
</a:t>
            </a:r>
          </a:p>
        </p:txBody>
      </p:sp>
      <p:sp>
        <p:nvSpPr>
          <p:cNvPr id="4" name="Slide Number Placeholder 3"/>
          <p:cNvSpPr>
            <a:spLocks noGrp="1"/>
          </p:cNvSpPr>
          <p:nvPr>
            <p:ph type="sldNum" sz="quarter" idx="10"/>
          </p:nvPr>
        </p:nvSpPr>
        <p:spPr/>
        <p:txBody>
          <a:bodyPr/>
          <a:lstStyle/>
          <a:p>
            <a:pPr rtl="0" algn="l"/>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Cette diapositive présente un aperçu général de l'architecture système de notre plateforme d'analyse parlementaire optimisée par l'IA. Elle met en évidence les quatre composants clés du système : la collecte de données, le traitement par l'IA, la génération de tableaux de bord et la diffusion des alertes. Pour la collecte de données, nous ingérons diverses sources, notamment des documents législatifs, des commentaires du public et des articles de presse. Le module de traitement par l'IA analyse ces données, identifie les tendances et en extrait des informations précieuses. Ces informations sont ensuite utilisées pour générer des visualisations et des tableaux de bord personnalisés pour les parlementaires. Enfin, le système diffuse des alertes et des notifications en temps opportun aux utilisateurs via leurs canaux de communication préférés. Le schéma visuel illustre le flux d'informations à travers les différentes étapes du système. Globalement, cette architecture nous permet de fournir aux parlementaires un outil d'aide à la décision performant et basé sur les données.
</a:t>
            </a:r>
          </a:p>
        </p:txBody>
      </p:sp>
      <p:sp>
        <p:nvSpPr>
          <p:cNvPr id="4" name="Slide Number Placeholder 3"/>
          <p:cNvSpPr>
            <a:spLocks noGrp="1"/>
          </p:cNvSpPr>
          <p:nvPr>
            <p:ph type="sldNum" sz="quarter" idx="10"/>
          </p:nvPr>
        </p:nvSpPr>
        <p:spPr/>
        <p:txBody>
          <a:bodyPr/>
          <a:lstStyle/>
          <a:p>
            <a:pPr rtl="0" algn="l"/>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Les médias sociaux sont une source puissante d'informations en temps réel sur ce que les gens pensent des marques, des produits et de l'actualité. Notre plateforme collecte les publications sur les principales plateformes de médias sociaux comme Twitter, Facebook et Instagram. Nous utilisons un traitement avancé du langage naturel pour analyser le sentiment exprimé dans ces publications, même dans plusieurs langues et dialectes. Les données sont ensuite visualisées pour montrer les tendances de sentiment par région géographique. Cela permet à nos clients d'identifier rapidement les problèmes émergents et de répondre avec des stratégies ciblées. Notre moteur de recommandation suggère les meilleures façons de répondre aux sentiments négatifs et de capitaliser sur le buzz positif.
</a:t>
            </a:r>
          </a:p>
        </p:txBody>
      </p:sp>
      <p:sp>
        <p:nvSpPr>
          <p:cNvPr id="4" name="Slide Number Placeholder 3"/>
          <p:cNvSpPr>
            <a:spLocks noGrp="1"/>
          </p:cNvSpPr>
          <p:nvPr>
            <p:ph type="sldNum" sz="quarter" idx="10"/>
          </p:nvPr>
        </p:nvSpPr>
        <p:spPr/>
        <p:txBody>
          <a:bodyPr/>
          <a:lstStyle/>
          <a:p>
            <a:pPr rtl="0" algn="l"/>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Les tableaux de bord spécifiques aux commissions fournissent des données et des informations en temps réel pour aider les parlementaires à prendre des décisions éclairées dans leurs domaines d'action respectifs. Le tableau de bord de la commission des finances comprend des indicateurs de performance budgétaire, des indicateurs économiques et une analyse de l'impact des dépenses publiques. Le tableau de bord de la commission de la santé suit les statistiques sanitaires régionales, la répartition des ressources médicales et les alertes épidémiques pour éclairer les décisions en matière de politique de santé. Le tableau de bord de la commission de l'éducation présente des données sur les performances scolaires, des indicateurs d'accès à l'éducation et des informations sur l'allocation des ressources pour orienter les politiques éducatives. Ces tableaux de bord personnalisés permettent aux commissions d'accéder rapidement aux informations les plus pertinentes et d'identifier les tendances afin d'améliorer la surveillance gouvernementale et la prestation de services.
</a:t>
            </a:r>
          </a:p>
        </p:txBody>
      </p:sp>
      <p:sp>
        <p:nvSpPr>
          <p:cNvPr id="4" name="Slide Number Placeholder 3"/>
          <p:cNvSpPr>
            <a:spLocks noGrp="1"/>
          </p:cNvSpPr>
          <p:nvPr>
            <p:ph type="sldNum" sz="quarter" idx="10"/>
          </p:nvPr>
        </p:nvSpPr>
        <p:spPr/>
        <p:txBody>
          <a:bodyPr/>
          <a:lstStyle/>
          <a:p>
            <a:pPr rtl="0" algn="l"/>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Les alertes en temps réel aideront les parlementaires à rester informés et réactifs aux événements critiques, aux sessions à venir, à la couverture médiatique et aux préoccupations des électeurs. Les notifications d'urgence fournissent des alertes immédiates pour les situations urgentes nécessitant une action rapide. Les rappels de session suivent les débats, les votes et les échéances importants pour garantir que les parlementaires sont préparés. Les mentions dans les médias mettent en évidence la couverture médiatique des lois clés, permettant aux parlementaires d'aborder le discours public. Les préoccupations des électeurs font apparaître des questions d'actualité qui nécessitent l'attention et l'action du parlementaire.
</a:t>
            </a:r>
          </a:p>
        </p:txBody>
      </p:sp>
      <p:sp>
        <p:nvSpPr>
          <p:cNvPr id="4" name="Slide Number Placeholder 3"/>
          <p:cNvSpPr>
            <a:spLocks noGrp="1"/>
          </p:cNvSpPr>
          <p:nvPr>
            <p:ph type="sldNum" sz="quarter" idx="10"/>
          </p:nvPr>
        </p:nvSpPr>
        <p:spPr/>
        <p:txBody>
          <a:bodyPr/>
          <a:lstStyle/>
          <a:p>
            <a:pPr rtl="0" algn="l"/>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Simulation d'impact des politiques : Notre système d'aide à la décision nous permet de prévoir les effets des projets de loi, aidant ainsi les décideurs politiques à en comprendre les impacts potentiels avant leur mise en œuvre. Analyse des précédents historiques : En comparant les projets de loi à des lois antérieures similaires, nous pouvons fournir un contexte et des informations précieuses pour éclairer le processus décisionnel. Comparaison interjuridictionnelle : L'examen de la mise en œuvre de lois similaires dans d'autres pays peut nous donner une perspective plus large et mettre en évidence les meilleures pratiques. Optimisation de l'allocation budgétaire : Notre système peut analyser les options de financement afin d'identifier les investissements à fort impact et d'optimiser les allocations budgétaires.
</a:t>
            </a:r>
          </a:p>
        </p:txBody>
      </p:sp>
      <p:sp>
        <p:nvSpPr>
          <p:cNvPr id="4" name="Slide Number Placeholder 3"/>
          <p:cNvSpPr>
            <a:spLocks noGrp="1"/>
          </p:cNvSpPr>
          <p:nvPr>
            <p:ph type="sldNum" sz="quarter" idx="10"/>
          </p:nvPr>
        </p:nvSpPr>
        <p:spPr/>
        <p:txBody>
          <a:bodyPr/>
          <a:lstStyle/>
          <a:p>
            <a:pPr rtl="0" algn="l"/>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 La confidentialité des données est essentielle : nous avons des protocoles stricts pour protéger les informations des citoyens, anonymiser les données personnelles et limiter l'accès au stockage sécurisé. • Nous auditons régulièrement nos algorithmes pour en vérifier l'équité et les biais, utilisons des données de formation diversifiées et maintenons une surveillance humaine des recommandations pour atténuer les biais algorithmiques. • La transparence est un principe clé : nous nous efforçons de prendre des décisions d'IA explicables, de divulguer publiquement nos méthodologies et de documenter clairement nos sources de données.
</a:t>
            </a:r>
          </a:p>
        </p:txBody>
      </p:sp>
      <p:sp>
        <p:nvSpPr>
          <p:cNvPr id="4" name="Slide Number Placeholder 3"/>
          <p:cNvSpPr>
            <a:spLocks noGrp="1"/>
          </p:cNvSpPr>
          <p:nvPr>
            <p:ph type="sldNum" sz="quarter" idx="10"/>
          </p:nvPr>
        </p:nvSpPr>
        <p:spPr/>
        <p:txBody>
          <a:bodyPr/>
          <a:lstStyle/>
          <a:p>
            <a:pPr rtl="0" algn="l"/>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gn="l"/>
            <a:r>
              <a:rPr lang="en-US" dirty="0"/>
              <a:t>Cette diapositive présente la feuille de route de mise en œuvre du projet de système d'IA parlementaire. Elle décompose le projet en quatre phases clés, chacune accompagnée d'un calendrier clair et d'une description des activités impliquées. La phase 1 est la phase d'évaluation, au cours de laquelle nous évaluerons les systèmes et les besoins actuels. Cette phase durera trois mois. La phase 2 est la phase de développement, au cours de laquelle nous créerons le tableau de bord personnalisé. Cette phase durera six mois. La phase 3 est la phase de formation, au cours de laquelle nous formerons le personnel et les parlementaires. Cette phase durera trois mois. La phase 4 est la phase de déploiement, au cours de laquelle nous déploierons le système auprès des commissions. Cette phase durera quatre mois. Le calendrier indique qu'il s'agit d'un projet de 16 mois, avec des étapes claires tout au long du processus. Les icônes et les éléments visuels facilitent la compréhension du calendrier en un coup d'œil.
</a:t>
            </a:r>
          </a:p>
        </p:txBody>
      </p:sp>
      <p:sp>
        <p:nvSpPr>
          <p:cNvPr id="4" name="Slide Number Placeholder 3"/>
          <p:cNvSpPr>
            <a:spLocks noGrp="1"/>
          </p:cNvSpPr>
          <p:nvPr>
            <p:ph type="sldNum" sz="quarter" idx="10"/>
          </p:nvPr>
        </p:nvSpPr>
        <p:spPr/>
        <p:txBody>
          <a:bodyPr/>
          <a:lstStyle/>
          <a:p>
            <a:pPr rtl="0" algn="l"/>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libertydandira.co.zw/" TargetMode="External"/><Relationship Id="rId5" Type="http://schemas.openxmlformats.org/officeDocument/2006/relationships/hyperlink" Target="https://www.msu.ac.zw/" TargetMode="External"/><Relationship Id="rId4" Type="http://schemas.openxmlformats.org/officeDocument/2006/relationships/image" Target="../media/image4.png"/><Relationship Id="r_odt_hyperlink" Type="http://schemas.openxmlformats.org/officeDocument/2006/relationships/hyperlink" Target="https://www.onlinedoctranslator.com/fr/?utm_source=onlinedoctranslator&amp;utm_medium=pptx&amp;utm_campaign=attribution" TargetMode="External"/><Relationship Id="r_odt_logo" Type="http://schemas.openxmlformats.org/officeDocument/2006/relationships/image" Target="../media/odt_attribution_logo.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838206"/>
            <a:ext cx="7556421" cy="2835116"/>
          </a:xfrm>
          <a:prstGeom prst="rect">
            <a:avLst/>
          </a:prstGeom>
          <a:noFill/>
          <a:ln/>
        </p:spPr>
        <p:txBody>
          <a:bodyPr wrap="square" lIns="0" tIns="0" rIns="0" bIns="0" rtlCol="0" anchor="t"/>
          <a:lstStyle/>
          <a:p>
            <a:pPr marL="0" indent="0" algn="l" rt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L'IA au service du renseignement parlementaire : améliorer la prise de décision dans la région de la SADC</a:t>
            </a:r>
            <a:endParaRPr lang="en-US" sz="4450" dirty="0"/>
          </a:p>
        </p:txBody>
      </p:sp>
      <p:sp>
        <p:nvSpPr>
          <p:cNvPr id="4" name="Text 1"/>
          <p:cNvSpPr/>
          <p:nvPr/>
        </p:nvSpPr>
        <p:spPr>
          <a:xfrm>
            <a:off x="793790" y="5013484"/>
            <a:ext cx="7556421" cy="725805"/>
          </a:xfrm>
          <a:prstGeom prst="rect">
            <a:avLst/>
          </a:prstGeom>
          <a:noFill/>
          <a:ln/>
        </p:spPr>
        <p:txBody>
          <a:bodyPr wrap="squar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Transformer les opérations parlementaires grâce à des systèmes de renseignement alimentés par l'IA</a:t>
            </a:r>
            <a:endParaRPr lang="en-US" sz="1750" dirty="0"/>
          </a:p>
        </p:txBody>
      </p:sp>
      <p:sp>
        <p:nvSpPr>
          <p:cNvPr id="5" name="Shape 2"/>
          <p:cNvSpPr/>
          <p:nvPr/>
        </p:nvSpPr>
        <p:spPr>
          <a:xfrm>
            <a:off x="793790" y="6011347"/>
            <a:ext cx="362903" cy="362903"/>
          </a:xfrm>
          <a:prstGeom prst="roundRect">
            <a:avLst>
              <a:gd name="adj" fmla="val 25194296"/>
            </a:avLst>
          </a:prstGeom>
          <a:noFill/>
          <a:ln w="7620">
            <a:solidFill>
              <a:srgbClr val="FFFFFF"/>
            </a:solidFill>
            <a:prstDash val="solid"/>
          </a:ln>
        </p:spPr>
      </p:sp>
      <p:sp>
        <p:nvSpPr>
          <p:cNvPr id="7" name="Text 3"/>
          <p:cNvSpPr/>
          <p:nvPr/>
        </p:nvSpPr>
        <p:spPr>
          <a:xfrm>
            <a:off x="1270040" y="5994440"/>
            <a:ext cx="2626757" cy="396835"/>
          </a:xfrm>
          <a:prstGeom prst="rect">
            <a:avLst/>
          </a:prstGeom>
          <a:noFill/>
          <a:ln/>
        </p:spPr>
        <p:txBody>
          <a:bodyPr wrap="none" lIns="0" tIns="0" rIns="0" bIns="0" rtlCol="0" anchor="t"/>
          <a:lstStyle/>
          <a:p>
            <a:pPr marL="0" indent="0" algn="l" rtl="0">
              <a:lnSpc>
                <a:spcPts val="3100"/>
              </a:lnSpc>
              <a:buNone/>
            </a:pPr>
            <a:r>
              <a:rPr lang="en-US" sz="2200" b="1" dirty="0">
                <a:solidFill>
                  <a:srgbClr val="403C4E"/>
                </a:solidFill>
                <a:latin typeface="Open Sans Bold" pitchFamily="34" charset="0"/>
                <a:ea typeface="Open Sans Bold" pitchFamily="34" charset="-122"/>
                <a:cs typeface="Open Sans Bold" pitchFamily="34" charset="-120"/>
              </a:rPr>
              <a:t>par Liberty Dandira (UNIVERSITÉ D'ÉTAT DES MIDLANDS)</a:t>
            </a:r>
            <a:endParaRPr lang="en-US" sz="2200" dirty="0"/>
          </a:p>
        </p:txBody>
      </p:sp>
      <p:pic>
        <p:nvPicPr>
          <p:cNvPr id="1026" name="Picture 2" descr="Midlands State University">
            <a:extLst>
              <a:ext uri="{FF2B5EF4-FFF2-40B4-BE49-F238E27FC236}">
                <a16:creationId xmlns:a16="http://schemas.microsoft.com/office/drawing/2014/main" id="{34ABD5ED-8F67-4A48-BF53-68ACC7656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340" y="6533137"/>
            <a:ext cx="1524182" cy="15241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C80623-B763-474F-85F5-9689CB86D061}"/>
              </a:ext>
            </a:extLst>
          </p:cNvPr>
          <p:cNvSpPr txBox="1"/>
          <p:nvPr/>
        </p:nvSpPr>
        <p:spPr>
          <a:xfrm>
            <a:off x="5162235" y="7015375"/>
            <a:ext cx="3519490" cy="923330"/>
          </a:xfrm>
          <a:prstGeom prst="rect">
            <a:avLst/>
          </a:prstGeom>
          <a:noFill/>
        </p:spPr>
        <p:txBody>
          <a:bodyPr wrap="none" rtlCol="0">
            <a:spAutoFit/>
          </a:bodyPr>
          <a:lstStyle/>
          <a:p>
            <a:pPr rtl="0" algn="l"/>
            <a:r>
              <a:rPr lang="en-US" b="1" dirty="0">
                <a:hlinkClick r:id="rId5"/>
              </a:rPr>
              <a:t>dandiral@msu.ac.zw </a:t>
            </a:r>
            <a:br>
              <a:rPr lang="en-US" b="1" dirty="0">
                <a:hlinkClick r:id="rId5"/>
              </a:rPr>
            </a:br>
            <a:r>
              <a:rPr lang="en-US" b="1" dirty="0">
                <a:hlinkClick r:id="rId5"/>
              </a:rPr>
              <a:t>https://www.msu.ac.zw/</a:t>
            </a:r>
            <a:r>
              <a:rPr lang="en-US" b="1" dirty="0"/>
              <a:t> </a:t>
            </a:r>
            <a:br>
              <a:rPr lang="en-US" b="1" dirty="0"/>
            </a:br>
            <a:r>
              <a:rPr lang="en-US" b="1" dirty="0">
                <a:hlinkClick r:id="rId6"/>
              </a:rPr>
              <a:t>http://www.libertydandira.co.zw/</a:t>
            </a:r>
            <a:r>
              <a:rPr lang="en-US" b="1" dirty="0"/>
              <a:t> </a:t>
            </a:r>
          </a:p>
        </p:txBody>
      </p:sp>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Traduit de Anglais vers Français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29"/>
    </mc:Choice>
    <mc:Fallback xmlns="">
      <p:transition spd="slow" advTm="21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05514"/>
          </a:xfrm>
          <a:prstGeom prst="rect">
            <a:avLst/>
          </a:prstGeom>
        </p:spPr>
      </p:pic>
      <p:sp>
        <p:nvSpPr>
          <p:cNvPr id="3" name="Text 0"/>
          <p:cNvSpPr/>
          <p:nvPr/>
        </p:nvSpPr>
        <p:spPr>
          <a:xfrm>
            <a:off x="617458" y="2692360"/>
            <a:ext cx="6569154" cy="551378"/>
          </a:xfrm>
          <a:prstGeom prst="rect">
            <a:avLst/>
          </a:prstGeom>
          <a:noFill/>
          <a:ln/>
        </p:spPr>
        <p:txBody>
          <a:bodyPr wrap="none" lIns="0" tIns="0" rIns="0" bIns="0" rtlCol="0" anchor="t"/>
          <a:lstStyle/>
          <a:p>
            <a:pPr marL="0" indent="0" algn="l" rtl="0">
              <a:lnSpc>
                <a:spcPts val="4300"/>
              </a:lnSpc>
              <a:buNone/>
            </a:pPr>
            <a:r>
              <a:rPr lang="en-US" sz="3450" b="1" dirty="0">
                <a:solidFill>
                  <a:srgbClr val="403C4E"/>
                </a:solidFill>
                <a:latin typeface="Merriweather Bold" pitchFamily="34" charset="0"/>
                <a:ea typeface="Merriweather Bold" pitchFamily="34" charset="-122"/>
                <a:cs typeface="Merriweather Bold" pitchFamily="34" charset="-120"/>
              </a:rPr>
              <a:t>Présentation de l'architecture du système</a:t>
            </a:r>
            <a:endParaRPr lang="en-US" sz="3450" dirty="0"/>
          </a:p>
        </p:txBody>
      </p:sp>
      <p:pic>
        <p:nvPicPr>
          <p:cNvPr id="4" name="Image 1" descr="preencoded.png"/>
          <p:cNvPicPr>
            <a:picLocks noChangeAspect="1"/>
          </p:cNvPicPr>
          <p:nvPr/>
        </p:nvPicPr>
        <p:blipFill>
          <a:blip r:embed="rId4"/>
          <a:stretch>
            <a:fillRect/>
          </a:stretch>
        </p:blipFill>
        <p:spPr>
          <a:xfrm>
            <a:off x="617458" y="3508296"/>
            <a:ext cx="882134" cy="1058585"/>
          </a:xfrm>
          <a:prstGeom prst="rect">
            <a:avLst/>
          </a:prstGeom>
        </p:spPr>
      </p:pic>
      <p:sp>
        <p:nvSpPr>
          <p:cNvPr id="5" name="Text 1"/>
          <p:cNvSpPr/>
          <p:nvPr/>
        </p:nvSpPr>
        <p:spPr>
          <a:xfrm>
            <a:off x="1764149" y="3684627"/>
            <a:ext cx="2205514" cy="275630"/>
          </a:xfrm>
          <a:prstGeom prst="rect">
            <a:avLst/>
          </a:prstGeom>
          <a:noFill/>
          <a:ln/>
        </p:spPr>
        <p:txBody>
          <a:bodyPr wrap="none" lIns="0" tIns="0" rIns="0" bIns="0" rtlCol="0" anchor="t"/>
          <a:lstStyle/>
          <a:p>
            <a:pPr marL="0" indent="0" algn="l" rtl="0">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Collecte de données</a:t>
            </a:r>
            <a:endParaRPr lang="en-US" sz="1700" dirty="0"/>
          </a:p>
        </p:txBody>
      </p:sp>
      <p:sp>
        <p:nvSpPr>
          <p:cNvPr id="6" name="Text 2"/>
          <p:cNvSpPr/>
          <p:nvPr/>
        </p:nvSpPr>
        <p:spPr>
          <a:xfrm>
            <a:off x="1764149" y="4066103"/>
            <a:ext cx="12248793" cy="282297"/>
          </a:xfrm>
          <a:prstGeom prst="rect">
            <a:avLst/>
          </a:prstGeom>
          <a:noFill/>
          <a:ln/>
        </p:spPr>
        <p:txBody>
          <a:bodyPr wrap="none" lIns="0" tIns="0" rIns="0" bIns="0" rtlCol="0" anchor="t"/>
          <a:lstStyle/>
          <a:p>
            <a:pPr marL="0" indent="0" algn="l" rtl="0">
              <a:lnSpc>
                <a:spcPts val="2200"/>
              </a:lnSpc>
              <a:buNone/>
            </a:pPr>
            <a:r>
              <a:rPr lang="en-US" sz="1350" dirty="0">
                <a:solidFill>
                  <a:srgbClr val="403C4E"/>
                </a:solidFill>
                <a:latin typeface="Open Sans" pitchFamily="34" charset="0"/>
                <a:ea typeface="Open Sans" pitchFamily="34" charset="-122"/>
                <a:cs typeface="Open Sans" pitchFamily="34" charset="-120"/>
              </a:rPr>
              <a:t>Documents législatifs, commentaires du public, sources médiatiques</a:t>
            </a:r>
            <a:endParaRPr lang="en-US" sz="1350" dirty="0"/>
          </a:p>
        </p:txBody>
      </p:sp>
      <p:pic>
        <p:nvPicPr>
          <p:cNvPr id="7" name="Image 2" descr="preencoded.png"/>
          <p:cNvPicPr>
            <a:picLocks noChangeAspect="1"/>
          </p:cNvPicPr>
          <p:nvPr/>
        </p:nvPicPr>
        <p:blipFill>
          <a:blip r:embed="rId5"/>
          <a:stretch>
            <a:fillRect/>
          </a:stretch>
        </p:blipFill>
        <p:spPr>
          <a:xfrm>
            <a:off x="617458" y="4566880"/>
            <a:ext cx="882134" cy="1058585"/>
          </a:xfrm>
          <a:prstGeom prst="rect">
            <a:avLst/>
          </a:prstGeom>
        </p:spPr>
      </p:pic>
      <p:sp>
        <p:nvSpPr>
          <p:cNvPr id="8" name="Text 3"/>
          <p:cNvSpPr/>
          <p:nvPr/>
        </p:nvSpPr>
        <p:spPr>
          <a:xfrm>
            <a:off x="1764149" y="4743212"/>
            <a:ext cx="2205514" cy="275630"/>
          </a:xfrm>
          <a:prstGeom prst="rect">
            <a:avLst/>
          </a:prstGeom>
          <a:noFill/>
          <a:ln/>
        </p:spPr>
        <p:txBody>
          <a:bodyPr wrap="none" lIns="0" tIns="0" rIns="0" bIns="0" rtlCol="0" anchor="t"/>
          <a:lstStyle/>
          <a:p>
            <a:pPr marL="0" indent="0" algn="l" rtl="0">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Traitement de l'IA</a:t>
            </a:r>
            <a:endParaRPr lang="en-US" sz="1700" dirty="0"/>
          </a:p>
        </p:txBody>
      </p:sp>
      <p:sp>
        <p:nvSpPr>
          <p:cNvPr id="9" name="Text 4"/>
          <p:cNvSpPr/>
          <p:nvPr/>
        </p:nvSpPr>
        <p:spPr>
          <a:xfrm>
            <a:off x="1764149" y="5124688"/>
            <a:ext cx="12248793" cy="282297"/>
          </a:xfrm>
          <a:prstGeom prst="rect">
            <a:avLst/>
          </a:prstGeom>
          <a:noFill/>
          <a:ln/>
        </p:spPr>
        <p:txBody>
          <a:bodyPr wrap="none" lIns="0" tIns="0" rIns="0" bIns="0" rtlCol="0" anchor="t"/>
          <a:lstStyle/>
          <a:p>
            <a:pPr marL="0" indent="0" algn="l" rtl="0">
              <a:lnSpc>
                <a:spcPts val="2200"/>
              </a:lnSpc>
              <a:buNone/>
            </a:pPr>
            <a:r>
              <a:rPr lang="en-US" sz="1350" dirty="0">
                <a:solidFill>
                  <a:srgbClr val="403C4E"/>
                </a:solidFill>
                <a:latin typeface="Open Sans" pitchFamily="34" charset="0"/>
                <a:ea typeface="Open Sans" pitchFamily="34" charset="-122"/>
                <a:cs typeface="Open Sans" pitchFamily="34" charset="-120"/>
              </a:rPr>
              <a:t>Analyse, reconnaissance de formes, extraction d'informations</a:t>
            </a:r>
            <a:endParaRPr lang="en-US" sz="1350" dirty="0"/>
          </a:p>
        </p:txBody>
      </p:sp>
      <p:pic>
        <p:nvPicPr>
          <p:cNvPr id="10" name="Image 3" descr="preencoded.png"/>
          <p:cNvPicPr>
            <a:picLocks noChangeAspect="1"/>
          </p:cNvPicPr>
          <p:nvPr/>
        </p:nvPicPr>
        <p:blipFill>
          <a:blip r:embed="rId6"/>
          <a:stretch>
            <a:fillRect/>
          </a:stretch>
        </p:blipFill>
        <p:spPr>
          <a:xfrm>
            <a:off x="617458" y="5625465"/>
            <a:ext cx="882134" cy="1058585"/>
          </a:xfrm>
          <a:prstGeom prst="rect">
            <a:avLst/>
          </a:prstGeom>
        </p:spPr>
      </p:pic>
      <p:sp>
        <p:nvSpPr>
          <p:cNvPr id="11" name="Text 5"/>
          <p:cNvSpPr/>
          <p:nvPr/>
        </p:nvSpPr>
        <p:spPr>
          <a:xfrm>
            <a:off x="1764149" y="5801797"/>
            <a:ext cx="2449235" cy="275630"/>
          </a:xfrm>
          <a:prstGeom prst="rect">
            <a:avLst/>
          </a:prstGeom>
          <a:noFill/>
          <a:ln/>
        </p:spPr>
        <p:txBody>
          <a:bodyPr wrap="none" lIns="0" tIns="0" rIns="0" bIns="0" rtlCol="0" anchor="t"/>
          <a:lstStyle/>
          <a:p>
            <a:pPr marL="0" indent="0" algn="l" rtl="0">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Génération de tableaux de bord</a:t>
            </a:r>
            <a:endParaRPr lang="en-US" sz="1700" dirty="0"/>
          </a:p>
        </p:txBody>
      </p:sp>
      <p:sp>
        <p:nvSpPr>
          <p:cNvPr id="12" name="Text 6"/>
          <p:cNvSpPr/>
          <p:nvPr/>
        </p:nvSpPr>
        <p:spPr>
          <a:xfrm>
            <a:off x="1764149" y="6183273"/>
            <a:ext cx="12248793" cy="282297"/>
          </a:xfrm>
          <a:prstGeom prst="rect">
            <a:avLst/>
          </a:prstGeom>
          <a:noFill/>
          <a:ln/>
        </p:spPr>
        <p:txBody>
          <a:bodyPr wrap="none" lIns="0" tIns="0" rIns="0" bIns="0" rtlCol="0" anchor="t"/>
          <a:lstStyle/>
          <a:p>
            <a:pPr marL="0" indent="0" algn="l" rtl="0">
              <a:lnSpc>
                <a:spcPts val="2200"/>
              </a:lnSpc>
              <a:buNone/>
            </a:pPr>
            <a:r>
              <a:rPr lang="en-US" sz="1350" dirty="0">
                <a:solidFill>
                  <a:srgbClr val="403C4E"/>
                </a:solidFill>
                <a:latin typeface="Open Sans" pitchFamily="34" charset="0"/>
                <a:ea typeface="Open Sans" pitchFamily="34" charset="-122"/>
                <a:cs typeface="Open Sans" pitchFamily="34" charset="-120"/>
              </a:rPr>
              <a:t>Visualisations personnalisées pour les parlementaires</a:t>
            </a:r>
            <a:endParaRPr lang="en-US" sz="1350" dirty="0"/>
          </a:p>
        </p:txBody>
      </p:sp>
      <p:pic>
        <p:nvPicPr>
          <p:cNvPr id="13" name="Image 4" descr="preencoded.png"/>
          <p:cNvPicPr>
            <a:picLocks noChangeAspect="1"/>
          </p:cNvPicPr>
          <p:nvPr/>
        </p:nvPicPr>
        <p:blipFill>
          <a:blip r:embed="rId7"/>
          <a:stretch>
            <a:fillRect/>
          </a:stretch>
        </p:blipFill>
        <p:spPr>
          <a:xfrm>
            <a:off x="617458" y="6684050"/>
            <a:ext cx="882134" cy="1058585"/>
          </a:xfrm>
          <a:prstGeom prst="rect">
            <a:avLst/>
          </a:prstGeom>
        </p:spPr>
      </p:pic>
      <p:sp>
        <p:nvSpPr>
          <p:cNvPr id="14" name="Text 7"/>
          <p:cNvSpPr/>
          <p:nvPr/>
        </p:nvSpPr>
        <p:spPr>
          <a:xfrm>
            <a:off x="1764149" y="6860381"/>
            <a:ext cx="2205514" cy="275630"/>
          </a:xfrm>
          <a:prstGeom prst="rect">
            <a:avLst/>
          </a:prstGeom>
          <a:noFill/>
          <a:ln/>
        </p:spPr>
        <p:txBody>
          <a:bodyPr wrap="none" lIns="0" tIns="0" rIns="0" bIns="0" rtlCol="0" anchor="t"/>
          <a:lstStyle/>
          <a:p>
            <a:pPr marL="0" indent="0" algn="l" rtl="0">
              <a:lnSpc>
                <a:spcPts val="2150"/>
              </a:lnSpc>
              <a:buNone/>
            </a:pPr>
            <a:r>
              <a:rPr lang="en-US" sz="1700" b="1" dirty="0">
                <a:solidFill>
                  <a:srgbClr val="403C4E"/>
                </a:solidFill>
                <a:latin typeface="Merriweather Bold" pitchFamily="34" charset="0"/>
                <a:ea typeface="Merriweather Bold" pitchFamily="34" charset="-122"/>
                <a:cs typeface="Merriweather Bold" pitchFamily="34" charset="-120"/>
              </a:rPr>
              <a:t>Distribution d'alertes</a:t>
            </a:r>
            <a:endParaRPr lang="en-US" sz="1700" dirty="0"/>
          </a:p>
        </p:txBody>
      </p:sp>
      <p:sp>
        <p:nvSpPr>
          <p:cNvPr id="15" name="Text 8"/>
          <p:cNvSpPr/>
          <p:nvPr/>
        </p:nvSpPr>
        <p:spPr>
          <a:xfrm>
            <a:off x="1764149" y="7241858"/>
            <a:ext cx="12248793" cy="282297"/>
          </a:xfrm>
          <a:prstGeom prst="rect">
            <a:avLst/>
          </a:prstGeom>
          <a:noFill/>
          <a:ln/>
        </p:spPr>
        <p:txBody>
          <a:bodyPr wrap="none" lIns="0" tIns="0" rIns="0" bIns="0" rtlCol="0" anchor="t"/>
          <a:lstStyle/>
          <a:p>
            <a:pPr marL="0" indent="0" algn="l" rtl="0">
              <a:lnSpc>
                <a:spcPts val="2200"/>
              </a:lnSpc>
              <a:buNone/>
            </a:pPr>
            <a:r>
              <a:rPr lang="en-US" sz="1350" dirty="0">
                <a:solidFill>
                  <a:srgbClr val="403C4E"/>
                </a:solidFill>
                <a:latin typeface="Open Sans" pitchFamily="34" charset="0"/>
                <a:ea typeface="Open Sans" pitchFamily="34" charset="-122"/>
                <a:cs typeface="Open Sans" pitchFamily="34" charset="-120"/>
              </a:rPr>
              <a:t>Notifications en temps opportun via les canaux préférés</a:t>
            </a:r>
            <a:endParaRPr lang="en-US" sz="1350" dirty="0"/>
          </a:p>
        </p:txBody>
      </p:sp>
    </p:spTree>
  </p:cSld>
  <p:clrMapOvr>
    <a:masterClrMapping/>
  </p:clrMapOvr>
  <mc:AlternateContent xmlns:mc="http://schemas.openxmlformats.org/markup-compatibility/2006" xmlns:p14="http://schemas.microsoft.com/office/powerpoint/2010/main">
    <mc:Choice Requires="p14">
      <p:transition spd="slow" p14:dur="2000" advTm="2465"/>
    </mc:Choice>
    <mc:Fallback xmlns="">
      <p:transition spd="slow" advTm="246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51109"/>
            <a:ext cx="9333309" cy="708779"/>
          </a:xfrm>
          <a:prstGeom prst="rect">
            <a:avLst/>
          </a:prstGeom>
          <a:noFill/>
          <a:ln/>
        </p:spPr>
        <p:txBody>
          <a:bodyPr wrap="none" lIns="0" tIns="0" rIns="0" bIns="0" rtlCol="0" anchor="t"/>
          <a:lstStyle/>
          <a:p>
            <a:pPr marL="0" indent="0" algn="l" rt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Suivi des sentiments sur les réseaux sociaux</a:t>
            </a:r>
            <a:endParaRPr lang="en-US" sz="4450" dirty="0"/>
          </a:p>
        </p:txBody>
      </p:sp>
      <p:sp>
        <p:nvSpPr>
          <p:cNvPr id="3" name="Text 1"/>
          <p:cNvSpPr/>
          <p:nvPr/>
        </p:nvSpPr>
        <p:spPr>
          <a:xfrm>
            <a:off x="1857256" y="3133725"/>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Collecter</a:t>
            </a:r>
            <a:endParaRPr lang="en-US" sz="2200" dirty="0"/>
          </a:p>
        </p:txBody>
      </p:sp>
      <p:sp>
        <p:nvSpPr>
          <p:cNvPr id="4" name="Text 2"/>
          <p:cNvSpPr/>
          <p:nvPr/>
        </p:nvSpPr>
        <p:spPr>
          <a:xfrm>
            <a:off x="793790" y="3624143"/>
            <a:ext cx="3898702"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Rassembler des publications sur plusieurs plateformes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952274"/>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Analyser</a:t>
            </a:r>
            <a:endParaRPr lang="en-US" sz="2200" dirty="0"/>
          </a:p>
        </p:txBody>
      </p:sp>
      <p:sp>
        <p:nvSpPr>
          <p:cNvPr id="8" name="Text 4"/>
          <p:cNvSpPr/>
          <p:nvPr/>
        </p:nvSpPr>
        <p:spPr>
          <a:xfrm>
            <a:off x="9937790" y="3442692"/>
            <a:ext cx="3898821" cy="725805"/>
          </a:xfrm>
          <a:prstGeom prst="rect">
            <a:avLst/>
          </a:prstGeom>
          <a:noFill/>
          <a:ln/>
        </p:spPr>
        <p:txBody>
          <a:bodyPr wrap="squar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Traiter plusieurs langues et dialectes</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586293"/>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Visualiser</a:t>
            </a:r>
            <a:endParaRPr lang="en-US" sz="2200" dirty="0"/>
          </a:p>
        </p:txBody>
      </p:sp>
      <p:sp>
        <p:nvSpPr>
          <p:cNvPr id="12" name="Text 6"/>
          <p:cNvSpPr/>
          <p:nvPr/>
        </p:nvSpPr>
        <p:spPr>
          <a:xfrm>
            <a:off x="9937790" y="6076712"/>
            <a:ext cx="3898821"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Afficher les tendances de sentiment par région</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586293"/>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Recommander</a:t>
            </a:r>
            <a:endParaRPr lang="en-US" sz="2200" dirty="0"/>
          </a:p>
        </p:txBody>
      </p:sp>
      <p:sp>
        <p:nvSpPr>
          <p:cNvPr id="16" name="Text 8"/>
          <p:cNvSpPr/>
          <p:nvPr/>
        </p:nvSpPr>
        <p:spPr>
          <a:xfrm>
            <a:off x="793790" y="6076712"/>
            <a:ext cx="3898702"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Proposer des stratégies de réponse</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34497"/>
            <a:ext cx="7556421" cy="1417558"/>
          </a:xfrm>
          <a:prstGeom prst="rect">
            <a:avLst/>
          </a:prstGeom>
          <a:noFill/>
          <a:ln/>
        </p:spPr>
        <p:txBody>
          <a:bodyPr wrap="square" lIns="0" tIns="0" rIns="0" bIns="0" rtlCol="0" anchor="t"/>
          <a:lstStyle/>
          <a:p>
            <a:pPr marL="0" indent="0" algn="l" rt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Tableaux de bord spécifiques aux comités</a:t>
            </a:r>
            <a:endParaRPr lang="en-US" sz="4450" dirty="0"/>
          </a:p>
        </p:txBody>
      </p:sp>
      <p:sp>
        <p:nvSpPr>
          <p:cNvPr id="4" name="Shape 1"/>
          <p:cNvSpPr/>
          <p:nvPr/>
        </p:nvSpPr>
        <p:spPr>
          <a:xfrm>
            <a:off x="6280190" y="2492216"/>
            <a:ext cx="3664863" cy="2569488"/>
          </a:xfrm>
          <a:prstGeom prst="roundRect">
            <a:avLst>
              <a:gd name="adj" fmla="val 3708"/>
            </a:avLst>
          </a:prstGeom>
          <a:solidFill>
            <a:srgbClr val="FFD8CC"/>
          </a:solidFill>
          <a:ln w="7620">
            <a:solidFill>
              <a:srgbClr val="E5BEB2"/>
            </a:solidFill>
            <a:prstDash val="solid"/>
          </a:ln>
        </p:spPr>
      </p:sp>
      <p:sp>
        <p:nvSpPr>
          <p:cNvPr id="5" name="Text 2"/>
          <p:cNvSpPr/>
          <p:nvPr/>
        </p:nvSpPr>
        <p:spPr>
          <a:xfrm>
            <a:off x="6514624" y="2726650"/>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Comité des finances</a:t>
            </a:r>
            <a:endParaRPr lang="en-US" sz="2200" dirty="0"/>
          </a:p>
        </p:txBody>
      </p:sp>
      <p:sp>
        <p:nvSpPr>
          <p:cNvPr id="6" name="Text 3"/>
          <p:cNvSpPr/>
          <p:nvPr/>
        </p:nvSpPr>
        <p:spPr>
          <a:xfrm>
            <a:off x="6514624" y="3217069"/>
            <a:ext cx="3195995" cy="725805"/>
          </a:xfrm>
          <a:prstGeom prst="rect">
            <a:avLst/>
          </a:prstGeom>
          <a:noFill/>
          <a:ln/>
        </p:spPr>
        <p:txBody>
          <a:bodyPr wrap="squar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Indicateurs de performance budgétaire</a:t>
            </a:r>
            <a:endParaRPr lang="en-US" sz="1750" dirty="0"/>
          </a:p>
        </p:txBody>
      </p:sp>
      <p:sp>
        <p:nvSpPr>
          <p:cNvPr id="7" name="Text 4"/>
          <p:cNvSpPr/>
          <p:nvPr/>
        </p:nvSpPr>
        <p:spPr>
          <a:xfrm>
            <a:off x="6514624" y="4022169"/>
            <a:ext cx="3195995" cy="362903"/>
          </a:xfrm>
          <a:prstGeom prst="rect">
            <a:avLst/>
          </a:prstGeom>
          <a:noFill/>
          <a:ln/>
        </p:spPr>
        <p:txBody>
          <a:bodyPr wrap="non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Indicateurs économiques</a:t>
            </a:r>
            <a:endParaRPr lang="en-US" sz="1750" dirty="0"/>
          </a:p>
        </p:txBody>
      </p:sp>
      <p:sp>
        <p:nvSpPr>
          <p:cNvPr id="8" name="Text 5"/>
          <p:cNvSpPr/>
          <p:nvPr/>
        </p:nvSpPr>
        <p:spPr>
          <a:xfrm>
            <a:off x="6514624" y="4464367"/>
            <a:ext cx="3195995" cy="362903"/>
          </a:xfrm>
          <a:prstGeom prst="rect">
            <a:avLst/>
          </a:prstGeom>
          <a:noFill/>
          <a:ln/>
        </p:spPr>
        <p:txBody>
          <a:bodyPr wrap="non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Impact des dépenses publiques</a:t>
            </a:r>
            <a:endParaRPr lang="en-US" sz="1750" dirty="0"/>
          </a:p>
        </p:txBody>
      </p:sp>
      <p:sp>
        <p:nvSpPr>
          <p:cNvPr id="9" name="Shape 6"/>
          <p:cNvSpPr/>
          <p:nvPr/>
        </p:nvSpPr>
        <p:spPr>
          <a:xfrm>
            <a:off x="10171867" y="2492216"/>
            <a:ext cx="3664863" cy="2569488"/>
          </a:xfrm>
          <a:prstGeom prst="roundRect">
            <a:avLst>
              <a:gd name="adj" fmla="val 3708"/>
            </a:avLst>
          </a:prstGeom>
          <a:solidFill>
            <a:srgbClr val="FFD8CC"/>
          </a:solidFill>
          <a:ln w="7620">
            <a:solidFill>
              <a:srgbClr val="E5BEB2"/>
            </a:solidFill>
            <a:prstDash val="solid"/>
          </a:ln>
        </p:spPr>
      </p:sp>
      <p:sp>
        <p:nvSpPr>
          <p:cNvPr id="10" name="Text 7"/>
          <p:cNvSpPr/>
          <p:nvPr/>
        </p:nvSpPr>
        <p:spPr>
          <a:xfrm>
            <a:off x="10406301" y="2726650"/>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Comité de santé</a:t>
            </a:r>
            <a:endParaRPr lang="en-US" sz="2200" dirty="0"/>
          </a:p>
        </p:txBody>
      </p:sp>
      <p:sp>
        <p:nvSpPr>
          <p:cNvPr id="11" name="Text 8"/>
          <p:cNvSpPr/>
          <p:nvPr/>
        </p:nvSpPr>
        <p:spPr>
          <a:xfrm>
            <a:off x="10406301" y="3217069"/>
            <a:ext cx="3195995" cy="362903"/>
          </a:xfrm>
          <a:prstGeom prst="rect">
            <a:avLst/>
          </a:prstGeom>
          <a:noFill/>
          <a:ln/>
        </p:spPr>
        <p:txBody>
          <a:bodyPr wrap="non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Statistiques régionales sur la santé</a:t>
            </a:r>
            <a:endParaRPr lang="en-US" sz="1750" dirty="0"/>
          </a:p>
        </p:txBody>
      </p:sp>
      <p:sp>
        <p:nvSpPr>
          <p:cNvPr id="12" name="Text 9"/>
          <p:cNvSpPr/>
          <p:nvPr/>
        </p:nvSpPr>
        <p:spPr>
          <a:xfrm>
            <a:off x="10406301" y="3659267"/>
            <a:ext cx="3195995" cy="725805"/>
          </a:xfrm>
          <a:prstGeom prst="rect">
            <a:avLst/>
          </a:prstGeom>
          <a:noFill/>
          <a:ln/>
        </p:spPr>
        <p:txBody>
          <a:bodyPr wrap="squar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Répartition des ressources médicales</a:t>
            </a:r>
            <a:endParaRPr lang="en-US" sz="1750" dirty="0"/>
          </a:p>
        </p:txBody>
      </p:sp>
      <p:sp>
        <p:nvSpPr>
          <p:cNvPr id="13" name="Text 10"/>
          <p:cNvSpPr/>
          <p:nvPr/>
        </p:nvSpPr>
        <p:spPr>
          <a:xfrm>
            <a:off x="10406301" y="4464367"/>
            <a:ext cx="3195995" cy="362903"/>
          </a:xfrm>
          <a:prstGeom prst="rect">
            <a:avLst/>
          </a:prstGeom>
          <a:noFill/>
          <a:ln/>
        </p:spPr>
        <p:txBody>
          <a:bodyPr wrap="non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Alertes d'épidémie</a:t>
            </a:r>
            <a:endParaRPr lang="en-US" sz="1750" dirty="0"/>
          </a:p>
        </p:txBody>
      </p:sp>
      <p:sp>
        <p:nvSpPr>
          <p:cNvPr id="14" name="Shape 11"/>
          <p:cNvSpPr/>
          <p:nvPr/>
        </p:nvSpPr>
        <p:spPr>
          <a:xfrm>
            <a:off x="6280190" y="5288518"/>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6514624" y="5522952"/>
            <a:ext cx="3028117"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Comité de l'éducation</a:t>
            </a:r>
            <a:endParaRPr lang="en-US" sz="2200" dirty="0"/>
          </a:p>
        </p:txBody>
      </p:sp>
      <p:sp>
        <p:nvSpPr>
          <p:cNvPr id="16" name="Text 13"/>
          <p:cNvSpPr/>
          <p:nvPr/>
        </p:nvSpPr>
        <p:spPr>
          <a:xfrm>
            <a:off x="6514624" y="6013371"/>
            <a:ext cx="7087553" cy="362903"/>
          </a:xfrm>
          <a:prstGeom prst="rect">
            <a:avLst/>
          </a:prstGeom>
          <a:noFill/>
          <a:ln/>
        </p:spPr>
        <p:txBody>
          <a:bodyPr wrap="non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Données sur les performances scolaires</a:t>
            </a:r>
            <a:endParaRPr lang="en-US" sz="1750" dirty="0"/>
          </a:p>
        </p:txBody>
      </p:sp>
      <p:sp>
        <p:nvSpPr>
          <p:cNvPr id="17" name="Text 14"/>
          <p:cNvSpPr/>
          <p:nvPr/>
        </p:nvSpPr>
        <p:spPr>
          <a:xfrm>
            <a:off x="6514624" y="6455569"/>
            <a:ext cx="7087553" cy="362903"/>
          </a:xfrm>
          <a:prstGeom prst="rect">
            <a:avLst/>
          </a:prstGeom>
          <a:noFill/>
          <a:ln/>
        </p:spPr>
        <p:txBody>
          <a:bodyPr wrap="non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Mesures de l'accès à l'éducation</a:t>
            </a:r>
            <a:endParaRPr lang="en-US" sz="1750" dirty="0"/>
          </a:p>
        </p:txBody>
      </p:sp>
      <p:sp>
        <p:nvSpPr>
          <p:cNvPr id="18" name="Text 15"/>
          <p:cNvSpPr/>
          <p:nvPr/>
        </p:nvSpPr>
        <p:spPr>
          <a:xfrm>
            <a:off x="6514624" y="6897767"/>
            <a:ext cx="7087553" cy="362903"/>
          </a:xfrm>
          <a:prstGeom prst="rect">
            <a:avLst/>
          </a:prstGeom>
          <a:noFill/>
          <a:ln/>
        </p:spPr>
        <p:txBody>
          <a:bodyPr wrap="none" lIns="0" tIns="0" rIns="0" bIns="0" rtlCol="0" anchor="t"/>
          <a:lstStyle/>
          <a:p>
            <a:pPr marL="342900" indent="-342900" algn="l" rtl="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Informations sur l'allocation des ressources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93063"/>
            <a:ext cx="7556421" cy="1417558"/>
          </a:xfrm>
          <a:prstGeom prst="rect">
            <a:avLst/>
          </a:prstGeom>
          <a:noFill/>
          <a:ln/>
        </p:spPr>
        <p:txBody>
          <a:bodyPr wrap="square" lIns="0" tIns="0" rIns="0" bIns="0" rtlCol="0" anchor="t"/>
          <a:lstStyle/>
          <a:p>
            <a:pPr marL="0" indent="0" algn="l" rt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Alertes parlementaires en temps réel</a:t>
            </a:r>
            <a:endParaRPr lang="en-US" sz="4450" dirty="0"/>
          </a:p>
        </p:txBody>
      </p:sp>
      <p:sp>
        <p:nvSpPr>
          <p:cNvPr id="4" name="Shape 1"/>
          <p:cNvSpPr/>
          <p:nvPr/>
        </p:nvSpPr>
        <p:spPr>
          <a:xfrm>
            <a:off x="6280190" y="2450783"/>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6365260" y="2493288"/>
            <a:ext cx="340162" cy="425291"/>
          </a:xfrm>
          <a:prstGeom prst="rect">
            <a:avLst/>
          </a:prstGeom>
        </p:spPr>
      </p:pic>
      <p:sp>
        <p:nvSpPr>
          <p:cNvPr id="6" name="Text 2"/>
          <p:cNvSpPr/>
          <p:nvPr/>
        </p:nvSpPr>
        <p:spPr>
          <a:xfrm>
            <a:off x="7017306" y="2528649"/>
            <a:ext cx="3479602"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Notifications d'urgence</a:t>
            </a:r>
            <a:endParaRPr lang="en-US" sz="2200" dirty="0"/>
          </a:p>
        </p:txBody>
      </p:sp>
      <p:sp>
        <p:nvSpPr>
          <p:cNvPr id="7" name="Text 3"/>
          <p:cNvSpPr/>
          <p:nvPr/>
        </p:nvSpPr>
        <p:spPr>
          <a:xfrm>
            <a:off x="7017306" y="3019068"/>
            <a:ext cx="6819305"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Alertes immédiates en cas d'événements critiques</a:t>
            </a:r>
            <a:endParaRPr lang="en-US" sz="1750" dirty="0"/>
          </a:p>
        </p:txBody>
      </p:sp>
      <p:sp>
        <p:nvSpPr>
          <p:cNvPr id="8" name="Shape 4"/>
          <p:cNvSpPr/>
          <p:nvPr/>
        </p:nvSpPr>
        <p:spPr>
          <a:xfrm>
            <a:off x="6280190" y="3835598"/>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6365260" y="3878104"/>
            <a:ext cx="340162" cy="425291"/>
          </a:xfrm>
          <a:prstGeom prst="rect">
            <a:avLst/>
          </a:prstGeom>
        </p:spPr>
      </p:pic>
      <p:sp>
        <p:nvSpPr>
          <p:cNvPr id="10" name="Text 5"/>
          <p:cNvSpPr/>
          <p:nvPr/>
        </p:nvSpPr>
        <p:spPr>
          <a:xfrm>
            <a:off x="7017306" y="3913465"/>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Rappels de session</a:t>
            </a:r>
            <a:endParaRPr lang="en-US" sz="2200" dirty="0"/>
          </a:p>
        </p:txBody>
      </p:sp>
      <p:sp>
        <p:nvSpPr>
          <p:cNvPr id="11" name="Text 6"/>
          <p:cNvSpPr/>
          <p:nvPr/>
        </p:nvSpPr>
        <p:spPr>
          <a:xfrm>
            <a:off x="7017306" y="4403884"/>
            <a:ext cx="6819305"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Débats, votes, échéances à venir</a:t>
            </a:r>
            <a:endParaRPr lang="en-US" sz="1750" dirty="0"/>
          </a:p>
        </p:txBody>
      </p:sp>
      <p:sp>
        <p:nvSpPr>
          <p:cNvPr id="12" name="Shape 7"/>
          <p:cNvSpPr/>
          <p:nvPr/>
        </p:nvSpPr>
        <p:spPr>
          <a:xfrm>
            <a:off x="6280190" y="5220414"/>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6365260" y="5262920"/>
            <a:ext cx="340162" cy="425291"/>
          </a:xfrm>
          <a:prstGeom prst="rect">
            <a:avLst/>
          </a:prstGeom>
        </p:spPr>
      </p:pic>
      <p:sp>
        <p:nvSpPr>
          <p:cNvPr id="14" name="Text 8"/>
          <p:cNvSpPr/>
          <p:nvPr/>
        </p:nvSpPr>
        <p:spPr>
          <a:xfrm>
            <a:off x="7017306" y="5298281"/>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Mentions dans les médias</a:t>
            </a:r>
            <a:endParaRPr lang="en-US" sz="2200" dirty="0"/>
          </a:p>
        </p:txBody>
      </p:sp>
      <p:sp>
        <p:nvSpPr>
          <p:cNvPr id="15" name="Text 9"/>
          <p:cNvSpPr/>
          <p:nvPr/>
        </p:nvSpPr>
        <p:spPr>
          <a:xfrm>
            <a:off x="7017306" y="5788700"/>
            <a:ext cx="6819305"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Couverture médiatique des législations clés</a:t>
            </a:r>
            <a:endParaRPr lang="en-US" sz="1750" dirty="0"/>
          </a:p>
        </p:txBody>
      </p:sp>
      <p:sp>
        <p:nvSpPr>
          <p:cNvPr id="16" name="Shape 10"/>
          <p:cNvSpPr/>
          <p:nvPr/>
        </p:nvSpPr>
        <p:spPr>
          <a:xfrm>
            <a:off x="6280190" y="6605230"/>
            <a:ext cx="510302" cy="510302"/>
          </a:xfrm>
          <a:prstGeom prst="roundRect">
            <a:avLst>
              <a:gd name="adj" fmla="val 18669"/>
            </a:avLst>
          </a:prstGeom>
          <a:solidFill>
            <a:srgbClr val="FFD8CC"/>
          </a:solidFill>
          <a:ln w="7620">
            <a:solidFill>
              <a:srgbClr val="E5BEB2"/>
            </a:solidFill>
            <a:prstDash val="solid"/>
          </a:ln>
        </p:spPr>
      </p:sp>
      <p:pic>
        <p:nvPicPr>
          <p:cNvPr id="17" name="Image 4" descr="preencoded.png"/>
          <p:cNvPicPr>
            <a:picLocks noChangeAspect="1"/>
          </p:cNvPicPr>
          <p:nvPr/>
        </p:nvPicPr>
        <p:blipFill>
          <a:blip r:embed="rId7"/>
          <a:stretch>
            <a:fillRect/>
          </a:stretch>
        </p:blipFill>
        <p:spPr>
          <a:xfrm>
            <a:off x="6365260" y="6647736"/>
            <a:ext cx="340162" cy="425291"/>
          </a:xfrm>
          <a:prstGeom prst="rect">
            <a:avLst/>
          </a:prstGeom>
        </p:spPr>
      </p:pic>
      <p:sp>
        <p:nvSpPr>
          <p:cNvPr id="18" name="Text 11"/>
          <p:cNvSpPr/>
          <p:nvPr/>
        </p:nvSpPr>
        <p:spPr>
          <a:xfrm>
            <a:off x="7017306" y="6683097"/>
            <a:ext cx="3029783"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Préoccupations des électeurs</a:t>
            </a:r>
            <a:endParaRPr lang="en-US" sz="2200" dirty="0"/>
          </a:p>
        </p:txBody>
      </p:sp>
      <p:sp>
        <p:nvSpPr>
          <p:cNvPr id="19" name="Text 12"/>
          <p:cNvSpPr/>
          <p:nvPr/>
        </p:nvSpPr>
        <p:spPr>
          <a:xfrm>
            <a:off x="7017306" y="7173516"/>
            <a:ext cx="6819305"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Problèmes publics d'actualité nécessitant une attention particulière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34628"/>
            <a:ext cx="9871948" cy="708779"/>
          </a:xfrm>
          <a:prstGeom prst="rect">
            <a:avLst/>
          </a:prstGeom>
          <a:noFill/>
          <a:ln/>
        </p:spPr>
        <p:txBody>
          <a:bodyPr wrap="none" lIns="0" tIns="0" rIns="0" bIns="0" rtlCol="0" anchor="t"/>
          <a:lstStyle/>
          <a:p>
            <a:pPr marL="0" indent="0" algn="l" rt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Cas d'utilisation du système d'aide à la décision</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613065"/>
            <a:ext cx="318968" cy="398621"/>
          </a:xfrm>
          <a:prstGeom prst="rect">
            <a:avLst/>
          </a:prstGeom>
        </p:spPr>
      </p:pic>
      <p:sp>
        <p:nvSpPr>
          <p:cNvPr id="5" name="Text 1"/>
          <p:cNvSpPr/>
          <p:nvPr/>
        </p:nvSpPr>
        <p:spPr>
          <a:xfrm>
            <a:off x="5088255" y="2223849"/>
            <a:ext cx="3518892"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Simulation d'impact des politiques</a:t>
            </a:r>
            <a:endParaRPr lang="en-US" sz="2200" dirty="0"/>
          </a:p>
        </p:txBody>
      </p:sp>
      <p:sp>
        <p:nvSpPr>
          <p:cNvPr id="6" name="Text 2"/>
          <p:cNvSpPr/>
          <p:nvPr/>
        </p:nvSpPr>
        <p:spPr>
          <a:xfrm>
            <a:off x="5088255" y="2714268"/>
            <a:ext cx="4135755"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Effets prévus de la législation proposée</a:t>
            </a:r>
            <a:endParaRPr lang="en-US" sz="1750" dirty="0"/>
          </a:p>
        </p:txBody>
      </p:sp>
      <p:sp>
        <p:nvSpPr>
          <p:cNvPr id="7" name="Shape 3"/>
          <p:cNvSpPr/>
          <p:nvPr/>
        </p:nvSpPr>
        <p:spPr>
          <a:xfrm>
            <a:off x="4918115" y="3317081"/>
            <a:ext cx="8861822" cy="15240"/>
          </a:xfrm>
          <a:prstGeom prst="roundRect">
            <a:avLst>
              <a:gd name="adj" fmla="val 625116"/>
            </a:avLst>
          </a:prstGeom>
          <a:solidFill>
            <a:srgbClr val="E5BEB2"/>
          </a:solidFill>
          <a:ln/>
        </p:spPr>
      </p:sp>
      <p:pic>
        <p:nvPicPr>
          <p:cNvPr id="8" name="Image 2" descr="preencoded.png"/>
          <p:cNvPicPr>
            <a:picLocks noChangeAspect="1"/>
          </p:cNvPicPr>
          <p:nvPr/>
        </p:nvPicPr>
        <p:blipFill>
          <a:blip r:embed="rId5"/>
          <a:stretch>
            <a:fillRect/>
          </a:stretch>
        </p:blipFill>
        <p:spPr>
          <a:xfrm>
            <a:off x="2440424"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814762"/>
            <a:ext cx="318968" cy="398621"/>
          </a:xfrm>
          <a:prstGeom prst="rect">
            <a:avLst/>
          </a:prstGeom>
        </p:spPr>
      </p:pic>
      <p:sp>
        <p:nvSpPr>
          <p:cNvPr id="10" name="Text 4"/>
          <p:cNvSpPr/>
          <p:nvPr/>
        </p:nvSpPr>
        <p:spPr>
          <a:xfrm>
            <a:off x="5895261" y="3587472"/>
            <a:ext cx="4102418"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Analyse des précédents historiques</a:t>
            </a:r>
            <a:endParaRPr lang="en-US" sz="2200" dirty="0"/>
          </a:p>
        </p:txBody>
      </p:sp>
      <p:sp>
        <p:nvSpPr>
          <p:cNvPr id="11" name="Text 5"/>
          <p:cNvSpPr/>
          <p:nvPr/>
        </p:nvSpPr>
        <p:spPr>
          <a:xfrm>
            <a:off x="5895261" y="4077891"/>
            <a:ext cx="4102418"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Comparer à une législation antérieure similaire</a:t>
            </a:r>
            <a:endParaRPr lang="en-US" sz="1750" dirty="0"/>
          </a:p>
        </p:txBody>
      </p:sp>
      <p:sp>
        <p:nvSpPr>
          <p:cNvPr id="12" name="Shape 6"/>
          <p:cNvSpPr/>
          <p:nvPr/>
        </p:nvSpPr>
        <p:spPr>
          <a:xfrm>
            <a:off x="5725120" y="4680704"/>
            <a:ext cx="8054816" cy="15240"/>
          </a:xfrm>
          <a:prstGeom prst="roundRect">
            <a:avLst>
              <a:gd name="adj" fmla="val 625116"/>
            </a:avLst>
          </a:prstGeom>
          <a:solidFill>
            <a:srgbClr val="E5BEB2"/>
          </a:solidFill>
          <a:ln/>
        </p:spPr>
      </p:sp>
      <p:pic>
        <p:nvPicPr>
          <p:cNvPr id="13" name="Image 4" descr="preencoded.png"/>
          <p:cNvPicPr>
            <a:picLocks noChangeAspect="1"/>
          </p:cNvPicPr>
          <p:nvPr/>
        </p:nvPicPr>
        <p:blipFill>
          <a:blip r:embed="rId7"/>
          <a:stretch>
            <a:fillRect/>
          </a:stretch>
        </p:blipFill>
        <p:spPr>
          <a:xfrm>
            <a:off x="1633418"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78385"/>
            <a:ext cx="318968" cy="398621"/>
          </a:xfrm>
          <a:prstGeom prst="rect">
            <a:avLst/>
          </a:prstGeom>
        </p:spPr>
      </p:pic>
      <p:sp>
        <p:nvSpPr>
          <p:cNvPr id="15" name="Text 7"/>
          <p:cNvSpPr/>
          <p:nvPr/>
        </p:nvSpPr>
        <p:spPr>
          <a:xfrm>
            <a:off x="6702266" y="4951095"/>
            <a:ext cx="4556998"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Comparaison interjuridictionnelle</a:t>
            </a:r>
            <a:endParaRPr lang="en-US" sz="2200" dirty="0"/>
          </a:p>
        </p:txBody>
      </p:sp>
      <p:sp>
        <p:nvSpPr>
          <p:cNvPr id="16" name="Text 8"/>
          <p:cNvSpPr/>
          <p:nvPr/>
        </p:nvSpPr>
        <p:spPr>
          <a:xfrm>
            <a:off x="6702266" y="5441513"/>
            <a:ext cx="4556998"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Examiner les lois similaires dans d’autres pays</a:t>
            </a:r>
            <a:endParaRPr lang="en-US" sz="1750" dirty="0"/>
          </a:p>
        </p:txBody>
      </p:sp>
      <p:sp>
        <p:nvSpPr>
          <p:cNvPr id="17" name="Shape 9"/>
          <p:cNvSpPr/>
          <p:nvPr/>
        </p:nvSpPr>
        <p:spPr>
          <a:xfrm>
            <a:off x="6532126" y="6044327"/>
            <a:ext cx="7247811" cy="15240"/>
          </a:xfrm>
          <a:prstGeom prst="roundRect">
            <a:avLst>
              <a:gd name="adj" fmla="val 625116"/>
            </a:avLst>
          </a:prstGeom>
          <a:solidFill>
            <a:srgbClr val="E5BEB2"/>
          </a:solidFill>
          <a:ln/>
        </p:spPr>
      </p:sp>
      <p:pic>
        <p:nvPicPr>
          <p:cNvPr id="18" name="Image 6" descr="preencoded.png"/>
          <p:cNvPicPr>
            <a:picLocks noChangeAspect="1"/>
          </p:cNvPicPr>
          <p:nvPr/>
        </p:nvPicPr>
        <p:blipFill>
          <a:blip r:embed="rId9"/>
          <a:stretch>
            <a:fillRect/>
          </a:stretch>
        </p:blipFill>
        <p:spPr>
          <a:xfrm>
            <a:off x="826294"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542008"/>
            <a:ext cx="318968" cy="398621"/>
          </a:xfrm>
          <a:prstGeom prst="rect">
            <a:avLst/>
          </a:prstGeom>
        </p:spPr>
      </p:pic>
      <p:sp>
        <p:nvSpPr>
          <p:cNvPr id="20" name="Text 10"/>
          <p:cNvSpPr/>
          <p:nvPr/>
        </p:nvSpPr>
        <p:spPr>
          <a:xfrm>
            <a:off x="7509272" y="6314718"/>
            <a:ext cx="4434840"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Optimisation de l'allocation budgétaire</a:t>
            </a:r>
            <a:endParaRPr lang="en-US" sz="2200" dirty="0"/>
          </a:p>
        </p:txBody>
      </p:sp>
      <p:sp>
        <p:nvSpPr>
          <p:cNvPr id="21" name="Text 11"/>
          <p:cNvSpPr/>
          <p:nvPr/>
        </p:nvSpPr>
        <p:spPr>
          <a:xfrm>
            <a:off x="7509272" y="6805136"/>
            <a:ext cx="4434840"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Identifier les options de financement à fort impact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2154436"/>
            <a:ext cx="6315551" cy="708779"/>
          </a:xfrm>
          <a:prstGeom prst="rect">
            <a:avLst/>
          </a:prstGeom>
          <a:noFill/>
          <a:ln/>
        </p:spPr>
        <p:txBody>
          <a:bodyPr wrap="none" lIns="0" tIns="0" rIns="0" bIns="0" rtlCol="0" anchor="t"/>
          <a:lstStyle/>
          <a:p>
            <a:pPr marL="0" indent="0" algn="l" rt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Considérations éthiques</a:t>
            </a:r>
            <a:endParaRPr lang="en-US" sz="4450" dirty="0"/>
          </a:p>
        </p:txBody>
      </p:sp>
      <p:sp>
        <p:nvSpPr>
          <p:cNvPr id="3" name="Text 1"/>
          <p:cNvSpPr/>
          <p:nvPr/>
        </p:nvSpPr>
        <p:spPr>
          <a:xfrm>
            <a:off x="793790" y="3430191"/>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Confidentialité des données</a:t>
            </a:r>
            <a:endParaRPr lang="en-US" sz="2200" dirty="0"/>
          </a:p>
        </p:txBody>
      </p:sp>
      <p:sp>
        <p:nvSpPr>
          <p:cNvPr id="4" name="Text 2"/>
          <p:cNvSpPr/>
          <p:nvPr/>
        </p:nvSpPr>
        <p:spPr>
          <a:xfrm>
            <a:off x="793790" y="4011335"/>
            <a:ext cx="3978116" cy="725805"/>
          </a:xfrm>
          <a:prstGeom prst="rect">
            <a:avLst/>
          </a:prstGeom>
          <a:noFill/>
          <a:ln/>
        </p:spPr>
        <p:txBody>
          <a:bodyPr wrap="squar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Protocoles stricts pour l'information des citoyens</a:t>
            </a:r>
            <a:endParaRPr lang="en-US" sz="1750" dirty="0"/>
          </a:p>
        </p:txBody>
      </p:sp>
      <p:sp>
        <p:nvSpPr>
          <p:cNvPr id="5" name="Text 3"/>
          <p:cNvSpPr/>
          <p:nvPr/>
        </p:nvSpPr>
        <p:spPr>
          <a:xfrm>
            <a:off x="793790" y="4941213"/>
            <a:ext cx="3978116"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Anonymisation des données personnelles</a:t>
            </a:r>
            <a:endParaRPr lang="en-US" sz="1750" dirty="0"/>
          </a:p>
        </p:txBody>
      </p:sp>
      <p:sp>
        <p:nvSpPr>
          <p:cNvPr id="6" name="Text 4"/>
          <p:cNvSpPr/>
          <p:nvPr/>
        </p:nvSpPr>
        <p:spPr>
          <a:xfrm>
            <a:off x="793790" y="5508188"/>
            <a:ext cx="3978116"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Stockage sécurisé avec accès limité</a:t>
            </a:r>
            <a:endParaRPr lang="en-US" sz="1750" dirty="0"/>
          </a:p>
        </p:txBody>
      </p:sp>
      <p:sp>
        <p:nvSpPr>
          <p:cNvPr id="7" name="Text 5"/>
          <p:cNvSpPr/>
          <p:nvPr/>
        </p:nvSpPr>
        <p:spPr>
          <a:xfrm>
            <a:off x="5332928" y="3430191"/>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Biais algorithmique</a:t>
            </a:r>
            <a:endParaRPr lang="en-US" sz="2200" dirty="0"/>
          </a:p>
        </p:txBody>
      </p:sp>
      <p:sp>
        <p:nvSpPr>
          <p:cNvPr id="8" name="Text 6"/>
          <p:cNvSpPr/>
          <p:nvPr/>
        </p:nvSpPr>
        <p:spPr>
          <a:xfrm>
            <a:off x="5332928" y="4011335"/>
            <a:ext cx="3978116"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Audits réguliers pour l'équité</a:t>
            </a:r>
            <a:endParaRPr lang="en-US" sz="1750" dirty="0"/>
          </a:p>
        </p:txBody>
      </p:sp>
      <p:sp>
        <p:nvSpPr>
          <p:cNvPr id="9" name="Text 7"/>
          <p:cNvSpPr/>
          <p:nvPr/>
        </p:nvSpPr>
        <p:spPr>
          <a:xfrm>
            <a:off x="5332928" y="4578310"/>
            <a:ext cx="3978116"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Diverses exigences en matière de données de formation</a:t>
            </a:r>
            <a:endParaRPr lang="en-US" sz="1750" dirty="0"/>
          </a:p>
        </p:txBody>
      </p:sp>
      <p:sp>
        <p:nvSpPr>
          <p:cNvPr id="10" name="Text 8"/>
          <p:cNvSpPr/>
          <p:nvPr/>
        </p:nvSpPr>
        <p:spPr>
          <a:xfrm>
            <a:off x="5332928" y="5145286"/>
            <a:ext cx="3978116" cy="725805"/>
          </a:xfrm>
          <a:prstGeom prst="rect">
            <a:avLst/>
          </a:prstGeom>
          <a:noFill/>
          <a:ln/>
        </p:spPr>
        <p:txBody>
          <a:bodyPr wrap="squar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Supervision humaine des recommandations</a:t>
            </a:r>
            <a:endParaRPr lang="en-US" sz="1750" dirty="0"/>
          </a:p>
        </p:txBody>
      </p:sp>
      <p:sp>
        <p:nvSpPr>
          <p:cNvPr id="11" name="Text 9"/>
          <p:cNvSpPr/>
          <p:nvPr/>
        </p:nvSpPr>
        <p:spPr>
          <a:xfrm>
            <a:off x="9872067" y="3430191"/>
            <a:ext cx="2835235" cy="354330"/>
          </a:xfrm>
          <a:prstGeom prst="rect">
            <a:avLst/>
          </a:prstGeom>
          <a:noFill/>
          <a:ln/>
        </p:spPr>
        <p:txBody>
          <a:bodyPr wrap="none" lIns="0" tIns="0" rIns="0" bIns="0" rtlCol="0" anchor="t"/>
          <a:lstStyle/>
          <a:p>
            <a:pPr marL="0" indent="0" algn="l" rt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Transparence</a:t>
            </a:r>
            <a:endParaRPr lang="en-US" sz="2200" dirty="0"/>
          </a:p>
        </p:txBody>
      </p:sp>
      <p:sp>
        <p:nvSpPr>
          <p:cNvPr id="12" name="Text 10"/>
          <p:cNvSpPr/>
          <p:nvPr/>
        </p:nvSpPr>
        <p:spPr>
          <a:xfrm>
            <a:off x="9872067" y="4011335"/>
            <a:ext cx="3978116"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Décisions explicables de l'IA</a:t>
            </a:r>
            <a:endParaRPr lang="en-US" sz="1750" dirty="0"/>
          </a:p>
        </p:txBody>
      </p:sp>
      <p:sp>
        <p:nvSpPr>
          <p:cNvPr id="13" name="Text 11"/>
          <p:cNvSpPr/>
          <p:nvPr/>
        </p:nvSpPr>
        <p:spPr>
          <a:xfrm>
            <a:off x="9872067" y="4578310"/>
            <a:ext cx="3978116"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Divulgation publique des méthodologies</a:t>
            </a:r>
            <a:endParaRPr lang="en-US" sz="1750" dirty="0"/>
          </a:p>
        </p:txBody>
      </p:sp>
      <p:sp>
        <p:nvSpPr>
          <p:cNvPr id="14" name="Text 12"/>
          <p:cNvSpPr/>
          <p:nvPr/>
        </p:nvSpPr>
        <p:spPr>
          <a:xfrm>
            <a:off x="9872067" y="5145286"/>
            <a:ext cx="3978116" cy="362903"/>
          </a:xfrm>
          <a:prstGeom prst="rect">
            <a:avLst/>
          </a:prstGeom>
          <a:noFill/>
          <a:ln/>
        </p:spPr>
        <p:txBody>
          <a:bodyPr wrap="none" lIns="0" tIns="0" rIns="0" bIns="0" rtlCol="0" anchor="t"/>
          <a:lstStyle/>
          <a:p>
            <a:pPr marL="0" indent="0" algn="l" rtl="0">
              <a:lnSpc>
                <a:spcPts val="2850"/>
              </a:lnSpc>
              <a:buNone/>
            </a:pPr>
            <a:r>
              <a:rPr lang="en-US" sz="1750" dirty="0">
                <a:solidFill>
                  <a:srgbClr val="403C4E"/>
                </a:solidFill>
                <a:latin typeface="Open Sans" pitchFamily="34" charset="0"/>
                <a:ea typeface="Open Sans" pitchFamily="34" charset="-122"/>
                <a:cs typeface="Open Sans" pitchFamily="34" charset="-120"/>
              </a:rPr>
              <a:t>Documentation claire des sources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96635" y="547330"/>
            <a:ext cx="6446758" cy="622102"/>
          </a:xfrm>
          <a:prstGeom prst="rect">
            <a:avLst/>
          </a:prstGeom>
          <a:noFill/>
          <a:ln/>
        </p:spPr>
        <p:txBody>
          <a:bodyPr wrap="none" lIns="0" tIns="0" rIns="0" bIns="0" rtlCol="0" anchor="t"/>
          <a:lstStyle/>
          <a:p>
            <a:pPr marL="0" indent="0" algn="l" rtl="0">
              <a:lnSpc>
                <a:spcPts val="4850"/>
              </a:lnSpc>
              <a:buNone/>
            </a:pPr>
            <a:r>
              <a:rPr lang="en-US" sz="3900" b="1" dirty="0">
                <a:solidFill>
                  <a:srgbClr val="403C4E"/>
                </a:solidFill>
                <a:latin typeface="Merriweather Bold" pitchFamily="34" charset="0"/>
                <a:ea typeface="Merriweather Bold" pitchFamily="34" charset="-122"/>
                <a:cs typeface="Merriweather Bold" pitchFamily="34" charset="-120"/>
              </a:rPr>
              <a:t>Feuille de route de mise en œuvre</a:t>
            </a:r>
            <a:endParaRPr lang="en-US" sz="3900" dirty="0"/>
          </a:p>
        </p:txBody>
      </p:sp>
      <p:sp>
        <p:nvSpPr>
          <p:cNvPr id="3" name="Shape 1"/>
          <p:cNvSpPr/>
          <p:nvPr/>
        </p:nvSpPr>
        <p:spPr>
          <a:xfrm>
            <a:off x="920472" y="1467922"/>
            <a:ext cx="22860" cy="6214705"/>
          </a:xfrm>
          <a:prstGeom prst="roundRect">
            <a:avLst>
              <a:gd name="adj" fmla="val 365732"/>
            </a:avLst>
          </a:prstGeom>
          <a:solidFill>
            <a:srgbClr val="E5BEB2"/>
          </a:solidFill>
          <a:ln/>
        </p:spPr>
      </p:sp>
      <p:sp>
        <p:nvSpPr>
          <p:cNvPr id="4" name="Shape 2"/>
          <p:cNvSpPr/>
          <p:nvPr/>
        </p:nvSpPr>
        <p:spPr>
          <a:xfrm>
            <a:off x="1121509" y="1680329"/>
            <a:ext cx="597098" cy="22860"/>
          </a:xfrm>
          <a:prstGeom prst="roundRect">
            <a:avLst>
              <a:gd name="adj" fmla="val 365732"/>
            </a:avLst>
          </a:prstGeom>
          <a:solidFill>
            <a:srgbClr val="E5BEB2"/>
          </a:solidFill>
          <a:ln/>
        </p:spPr>
      </p:sp>
      <p:sp>
        <p:nvSpPr>
          <p:cNvPr id="5" name="Shape 3"/>
          <p:cNvSpPr/>
          <p:nvPr/>
        </p:nvSpPr>
        <p:spPr>
          <a:xfrm>
            <a:off x="696575" y="1467922"/>
            <a:ext cx="447794" cy="447794"/>
          </a:xfrm>
          <a:prstGeom prst="roundRect">
            <a:avLst>
              <a:gd name="adj" fmla="val 18671"/>
            </a:avLst>
          </a:prstGeom>
          <a:solidFill>
            <a:srgbClr val="FFD8CC"/>
          </a:solidFill>
          <a:ln w="7620">
            <a:solidFill>
              <a:srgbClr val="E5BEB2"/>
            </a:solidFill>
            <a:prstDash val="solid"/>
          </a:ln>
        </p:spPr>
      </p:sp>
      <p:pic>
        <p:nvPicPr>
          <p:cNvPr id="6" name="Image 0" descr="preencoded.png"/>
          <p:cNvPicPr>
            <a:picLocks noChangeAspect="1"/>
          </p:cNvPicPr>
          <p:nvPr/>
        </p:nvPicPr>
        <p:blipFill>
          <a:blip r:embed="rId3"/>
          <a:stretch>
            <a:fillRect/>
          </a:stretch>
        </p:blipFill>
        <p:spPr>
          <a:xfrm>
            <a:off x="771168" y="1505188"/>
            <a:ext cx="298490" cy="373142"/>
          </a:xfrm>
          <a:prstGeom prst="rect">
            <a:avLst/>
          </a:prstGeom>
        </p:spPr>
      </p:pic>
      <p:sp>
        <p:nvSpPr>
          <p:cNvPr id="7" name="Text 4"/>
          <p:cNvSpPr/>
          <p:nvPr/>
        </p:nvSpPr>
        <p:spPr>
          <a:xfrm>
            <a:off x="1915835" y="1536263"/>
            <a:ext cx="2499241" cy="310991"/>
          </a:xfrm>
          <a:prstGeom prst="rect">
            <a:avLst/>
          </a:prstGeom>
          <a:noFill/>
          <a:ln/>
        </p:spPr>
        <p:txBody>
          <a:bodyPr wrap="none" lIns="0" tIns="0" rIns="0" bIns="0" rtlCol="0" anchor="t"/>
          <a:lstStyle/>
          <a:p>
            <a:pPr marL="0" indent="0" algn="l" rtl="0">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Phase 1 : Évaluation</a:t>
            </a:r>
            <a:endParaRPr lang="en-US" sz="1950" dirty="0"/>
          </a:p>
        </p:txBody>
      </p:sp>
      <p:sp>
        <p:nvSpPr>
          <p:cNvPr id="8" name="Text 5"/>
          <p:cNvSpPr/>
          <p:nvPr/>
        </p:nvSpPr>
        <p:spPr>
          <a:xfrm>
            <a:off x="1915835" y="1966674"/>
            <a:ext cx="12017931" cy="318492"/>
          </a:xfrm>
          <a:prstGeom prst="rect">
            <a:avLst/>
          </a:prstGeom>
          <a:noFill/>
          <a:ln/>
        </p:spPr>
        <p:txBody>
          <a:bodyPr wrap="none" lIns="0" tIns="0" rIns="0" bIns="0" rtlCol="0" anchor="t"/>
          <a:lstStyle/>
          <a:p>
            <a:pPr marL="0" indent="0" algn="l" rtl="0">
              <a:lnSpc>
                <a:spcPts val="2500"/>
              </a:lnSpc>
              <a:buNone/>
            </a:pPr>
            <a:r>
              <a:rPr lang="en-US" sz="1550" dirty="0">
                <a:solidFill>
                  <a:srgbClr val="403C4E"/>
                </a:solidFill>
                <a:latin typeface="Open Sans" pitchFamily="34" charset="0"/>
                <a:ea typeface="Open Sans" pitchFamily="34" charset="-122"/>
                <a:cs typeface="Open Sans" pitchFamily="34" charset="-120"/>
              </a:rPr>
              <a:t>Évaluer les systèmes et les besoins actuels</a:t>
            </a:r>
            <a:endParaRPr lang="en-US" sz="1550" dirty="0"/>
          </a:p>
        </p:txBody>
      </p:sp>
      <p:sp>
        <p:nvSpPr>
          <p:cNvPr id="9" name="Text 6"/>
          <p:cNvSpPr/>
          <p:nvPr/>
        </p:nvSpPr>
        <p:spPr>
          <a:xfrm>
            <a:off x="1915835" y="2404586"/>
            <a:ext cx="12017931" cy="318492"/>
          </a:xfrm>
          <a:prstGeom prst="rect">
            <a:avLst/>
          </a:prstGeom>
          <a:noFill/>
          <a:ln/>
        </p:spPr>
        <p:txBody>
          <a:bodyPr wrap="none" lIns="0" tIns="0" rIns="0" bIns="0" rtlCol="0" anchor="t"/>
          <a:lstStyle/>
          <a:p>
            <a:pPr marL="0" indent="0" algn="l" rtl="0">
              <a:lnSpc>
                <a:spcPts val="2500"/>
              </a:lnSpc>
              <a:buNone/>
            </a:pPr>
            <a:r>
              <a:rPr lang="en-US" sz="1550" dirty="0">
                <a:solidFill>
                  <a:srgbClr val="403C4E"/>
                </a:solidFill>
                <a:latin typeface="Open Sans" pitchFamily="34" charset="0"/>
                <a:ea typeface="Open Sans" pitchFamily="34" charset="-122"/>
                <a:cs typeface="Open Sans" pitchFamily="34" charset="-120"/>
              </a:rPr>
              <a:t>3 mois</a:t>
            </a:r>
            <a:endParaRPr lang="en-US" sz="1550" dirty="0"/>
          </a:p>
        </p:txBody>
      </p:sp>
      <p:sp>
        <p:nvSpPr>
          <p:cNvPr id="10" name="Shape 7"/>
          <p:cNvSpPr/>
          <p:nvPr/>
        </p:nvSpPr>
        <p:spPr>
          <a:xfrm>
            <a:off x="1121509" y="3333512"/>
            <a:ext cx="597098" cy="22860"/>
          </a:xfrm>
          <a:prstGeom prst="roundRect">
            <a:avLst>
              <a:gd name="adj" fmla="val 365732"/>
            </a:avLst>
          </a:prstGeom>
          <a:solidFill>
            <a:srgbClr val="E5BEB2"/>
          </a:solidFill>
          <a:ln/>
        </p:spPr>
      </p:sp>
      <p:sp>
        <p:nvSpPr>
          <p:cNvPr id="11" name="Shape 8"/>
          <p:cNvSpPr/>
          <p:nvPr/>
        </p:nvSpPr>
        <p:spPr>
          <a:xfrm>
            <a:off x="696575" y="3121104"/>
            <a:ext cx="447794" cy="447794"/>
          </a:xfrm>
          <a:prstGeom prst="roundRect">
            <a:avLst>
              <a:gd name="adj" fmla="val 18671"/>
            </a:avLst>
          </a:prstGeom>
          <a:solidFill>
            <a:srgbClr val="FFD8CC"/>
          </a:solidFill>
          <a:ln w="7620">
            <a:solidFill>
              <a:srgbClr val="E5BEB2"/>
            </a:solidFill>
            <a:prstDash val="solid"/>
          </a:ln>
        </p:spPr>
      </p:sp>
      <p:pic>
        <p:nvPicPr>
          <p:cNvPr id="12" name="Image 1" descr="preencoded.png"/>
          <p:cNvPicPr>
            <a:picLocks noChangeAspect="1"/>
          </p:cNvPicPr>
          <p:nvPr/>
        </p:nvPicPr>
        <p:blipFill>
          <a:blip r:embed="rId4"/>
          <a:stretch>
            <a:fillRect/>
          </a:stretch>
        </p:blipFill>
        <p:spPr>
          <a:xfrm>
            <a:off x="771168" y="3158371"/>
            <a:ext cx="298490" cy="373142"/>
          </a:xfrm>
          <a:prstGeom prst="rect">
            <a:avLst/>
          </a:prstGeom>
        </p:spPr>
      </p:pic>
      <p:sp>
        <p:nvSpPr>
          <p:cNvPr id="13" name="Text 9"/>
          <p:cNvSpPr/>
          <p:nvPr/>
        </p:nvSpPr>
        <p:spPr>
          <a:xfrm>
            <a:off x="1915835" y="3189446"/>
            <a:ext cx="2702123" cy="310991"/>
          </a:xfrm>
          <a:prstGeom prst="rect">
            <a:avLst/>
          </a:prstGeom>
          <a:noFill/>
          <a:ln/>
        </p:spPr>
        <p:txBody>
          <a:bodyPr wrap="none" lIns="0" tIns="0" rIns="0" bIns="0" rtlCol="0" anchor="t"/>
          <a:lstStyle/>
          <a:p>
            <a:pPr marL="0" indent="0" algn="l" rtl="0">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Phase 2 : Développement</a:t>
            </a:r>
            <a:endParaRPr lang="en-US" sz="1950" dirty="0"/>
          </a:p>
        </p:txBody>
      </p:sp>
      <p:sp>
        <p:nvSpPr>
          <p:cNvPr id="14" name="Text 10"/>
          <p:cNvSpPr/>
          <p:nvPr/>
        </p:nvSpPr>
        <p:spPr>
          <a:xfrm>
            <a:off x="1915835" y="3619857"/>
            <a:ext cx="12017931" cy="318492"/>
          </a:xfrm>
          <a:prstGeom prst="rect">
            <a:avLst/>
          </a:prstGeom>
          <a:noFill/>
          <a:ln/>
        </p:spPr>
        <p:txBody>
          <a:bodyPr wrap="none" lIns="0" tIns="0" rIns="0" bIns="0" rtlCol="0" anchor="t"/>
          <a:lstStyle/>
          <a:p>
            <a:pPr marL="0" indent="0" algn="l" rtl="0">
              <a:lnSpc>
                <a:spcPts val="2500"/>
              </a:lnSpc>
              <a:buNone/>
            </a:pPr>
            <a:r>
              <a:rPr lang="en-US" sz="1550" dirty="0">
                <a:solidFill>
                  <a:srgbClr val="403C4E"/>
                </a:solidFill>
                <a:latin typeface="Open Sans" pitchFamily="34" charset="0"/>
                <a:ea typeface="Open Sans" pitchFamily="34" charset="-122"/>
                <a:cs typeface="Open Sans" pitchFamily="34" charset="-120"/>
              </a:rPr>
              <a:t>Création de tableau de bord personnalisé</a:t>
            </a:r>
            <a:endParaRPr lang="en-US" sz="1550" dirty="0"/>
          </a:p>
        </p:txBody>
      </p:sp>
      <p:sp>
        <p:nvSpPr>
          <p:cNvPr id="15" name="Text 11"/>
          <p:cNvSpPr/>
          <p:nvPr/>
        </p:nvSpPr>
        <p:spPr>
          <a:xfrm>
            <a:off x="1915835" y="4057769"/>
            <a:ext cx="12017931" cy="318492"/>
          </a:xfrm>
          <a:prstGeom prst="rect">
            <a:avLst/>
          </a:prstGeom>
          <a:noFill/>
          <a:ln/>
        </p:spPr>
        <p:txBody>
          <a:bodyPr wrap="none" lIns="0" tIns="0" rIns="0" bIns="0" rtlCol="0" anchor="t"/>
          <a:lstStyle/>
          <a:p>
            <a:pPr marL="0" indent="0" algn="l" rtl="0">
              <a:lnSpc>
                <a:spcPts val="2500"/>
              </a:lnSpc>
              <a:buNone/>
            </a:pPr>
            <a:r>
              <a:rPr lang="en-US" sz="1550" dirty="0">
                <a:solidFill>
                  <a:srgbClr val="403C4E"/>
                </a:solidFill>
                <a:latin typeface="Open Sans" pitchFamily="34" charset="0"/>
                <a:ea typeface="Open Sans" pitchFamily="34" charset="-122"/>
                <a:cs typeface="Open Sans" pitchFamily="34" charset="-120"/>
              </a:rPr>
              <a:t>6 mois</a:t>
            </a:r>
            <a:endParaRPr lang="en-US" sz="1550" dirty="0"/>
          </a:p>
        </p:txBody>
      </p:sp>
      <p:sp>
        <p:nvSpPr>
          <p:cNvPr id="16" name="Shape 12"/>
          <p:cNvSpPr/>
          <p:nvPr/>
        </p:nvSpPr>
        <p:spPr>
          <a:xfrm>
            <a:off x="1121509" y="4986695"/>
            <a:ext cx="597098" cy="22860"/>
          </a:xfrm>
          <a:prstGeom prst="roundRect">
            <a:avLst>
              <a:gd name="adj" fmla="val 365732"/>
            </a:avLst>
          </a:prstGeom>
          <a:solidFill>
            <a:srgbClr val="E5BEB2"/>
          </a:solidFill>
          <a:ln/>
        </p:spPr>
      </p:sp>
      <p:sp>
        <p:nvSpPr>
          <p:cNvPr id="17" name="Shape 13"/>
          <p:cNvSpPr/>
          <p:nvPr/>
        </p:nvSpPr>
        <p:spPr>
          <a:xfrm>
            <a:off x="696575" y="4774287"/>
            <a:ext cx="447794" cy="447794"/>
          </a:xfrm>
          <a:prstGeom prst="roundRect">
            <a:avLst>
              <a:gd name="adj" fmla="val 18671"/>
            </a:avLst>
          </a:prstGeom>
          <a:solidFill>
            <a:srgbClr val="FFD8CC"/>
          </a:solidFill>
          <a:ln w="7620">
            <a:solidFill>
              <a:srgbClr val="E5BEB2"/>
            </a:solidFill>
            <a:prstDash val="solid"/>
          </a:ln>
        </p:spPr>
      </p:sp>
      <p:pic>
        <p:nvPicPr>
          <p:cNvPr id="18" name="Image 2" descr="preencoded.png"/>
          <p:cNvPicPr>
            <a:picLocks noChangeAspect="1"/>
          </p:cNvPicPr>
          <p:nvPr/>
        </p:nvPicPr>
        <p:blipFill>
          <a:blip r:embed="rId5"/>
          <a:stretch>
            <a:fillRect/>
          </a:stretch>
        </p:blipFill>
        <p:spPr>
          <a:xfrm>
            <a:off x="771168" y="4811554"/>
            <a:ext cx="298490" cy="373142"/>
          </a:xfrm>
          <a:prstGeom prst="rect">
            <a:avLst/>
          </a:prstGeom>
        </p:spPr>
      </p:pic>
      <p:sp>
        <p:nvSpPr>
          <p:cNvPr id="19" name="Text 14"/>
          <p:cNvSpPr/>
          <p:nvPr/>
        </p:nvSpPr>
        <p:spPr>
          <a:xfrm>
            <a:off x="1915835" y="4842629"/>
            <a:ext cx="2488168" cy="310991"/>
          </a:xfrm>
          <a:prstGeom prst="rect">
            <a:avLst/>
          </a:prstGeom>
          <a:noFill/>
          <a:ln/>
        </p:spPr>
        <p:txBody>
          <a:bodyPr wrap="none" lIns="0" tIns="0" rIns="0" bIns="0" rtlCol="0" anchor="t"/>
          <a:lstStyle/>
          <a:p>
            <a:pPr marL="0" indent="0" algn="l" rtl="0">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Phase 3 : Formation</a:t>
            </a:r>
            <a:endParaRPr lang="en-US" sz="1950" dirty="0"/>
          </a:p>
        </p:txBody>
      </p:sp>
      <p:sp>
        <p:nvSpPr>
          <p:cNvPr id="20" name="Text 15"/>
          <p:cNvSpPr/>
          <p:nvPr/>
        </p:nvSpPr>
        <p:spPr>
          <a:xfrm>
            <a:off x="1915835" y="5273040"/>
            <a:ext cx="12017931" cy="318492"/>
          </a:xfrm>
          <a:prstGeom prst="rect">
            <a:avLst/>
          </a:prstGeom>
          <a:noFill/>
          <a:ln/>
        </p:spPr>
        <p:txBody>
          <a:bodyPr wrap="none" lIns="0" tIns="0" rIns="0" bIns="0" rtlCol="0" anchor="t"/>
          <a:lstStyle/>
          <a:p>
            <a:pPr marL="0" indent="0" algn="l" rtl="0">
              <a:lnSpc>
                <a:spcPts val="2500"/>
              </a:lnSpc>
              <a:buNone/>
            </a:pPr>
            <a:r>
              <a:rPr lang="en-US" sz="1550" dirty="0">
                <a:solidFill>
                  <a:srgbClr val="403C4E"/>
                </a:solidFill>
                <a:latin typeface="Open Sans" pitchFamily="34" charset="0"/>
                <a:ea typeface="Open Sans" pitchFamily="34" charset="-122"/>
                <a:cs typeface="Open Sans" pitchFamily="34" charset="-120"/>
              </a:rPr>
              <a:t>Formation du personnel et des parlementaires</a:t>
            </a:r>
            <a:endParaRPr lang="en-US" sz="1550" dirty="0"/>
          </a:p>
        </p:txBody>
      </p:sp>
      <p:sp>
        <p:nvSpPr>
          <p:cNvPr id="21" name="Text 16"/>
          <p:cNvSpPr/>
          <p:nvPr/>
        </p:nvSpPr>
        <p:spPr>
          <a:xfrm>
            <a:off x="1915835" y="5710952"/>
            <a:ext cx="12017931" cy="318492"/>
          </a:xfrm>
          <a:prstGeom prst="rect">
            <a:avLst/>
          </a:prstGeom>
          <a:noFill/>
          <a:ln/>
        </p:spPr>
        <p:txBody>
          <a:bodyPr wrap="none" lIns="0" tIns="0" rIns="0" bIns="0" rtlCol="0" anchor="t"/>
          <a:lstStyle/>
          <a:p>
            <a:pPr marL="0" indent="0" algn="l" rtl="0">
              <a:lnSpc>
                <a:spcPts val="2500"/>
              </a:lnSpc>
              <a:buNone/>
            </a:pPr>
            <a:r>
              <a:rPr lang="en-US" sz="1550" dirty="0">
                <a:solidFill>
                  <a:srgbClr val="403C4E"/>
                </a:solidFill>
                <a:latin typeface="Open Sans" pitchFamily="34" charset="0"/>
                <a:ea typeface="Open Sans" pitchFamily="34" charset="-122"/>
                <a:cs typeface="Open Sans" pitchFamily="34" charset="-120"/>
              </a:rPr>
              <a:t>3 mois</a:t>
            </a:r>
            <a:endParaRPr lang="en-US" sz="1550" dirty="0"/>
          </a:p>
        </p:txBody>
      </p:sp>
      <p:sp>
        <p:nvSpPr>
          <p:cNvPr id="22" name="Shape 17"/>
          <p:cNvSpPr/>
          <p:nvPr/>
        </p:nvSpPr>
        <p:spPr>
          <a:xfrm>
            <a:off x="1121509" y="6639877"/>
            <a:ext cx="597098" cy="22860"/>
          </a:xfrm>
          <a:prstGeom prst="roundRect">
            <a:avLst>
              <a:gd name="adj" fmla="val 365732"/>
            </a:avLst>
          </a:prstGeom>
          <a:solidFill>
            <a:srgbClr val="E5BEB2"/>
          </a:solidFill>
          <a:ln/>
        </p:spPr>
      </p:sp>
      <p:sp>
        <p:nvSpPr>
          <p:cNvPr id="23" name="Shape 18"/>
          <p:cNvSpPr/>
          <p:nvPr/>
        </p:nvSpPr>
        <p:spPr>
          <a:xfrm>
            <a:off x="696575" y="6427470"/>
            <a:ext cx="447794" cy="447794"/>
          </a:xfrm>
          <a:prstGeom prst="roundRect">
            <a:avLst>
              <a:gd name="adj" fmla="val 18671"/>
            </a:avLst>
          </a:prstGeom>
          <a:solidFill>
            <a:srgbClr val="FFD8CC"/>
          </a:solidFill>
          <a:ln w="7620">
            <a:solidFill>
              <a:srgbClr val="E5BEB2"/>
            </a:solidFill>
            <a:prstDash val="solid"/>
          </a:ln>
        </p:spPr>
      </p:sp>
      <p:pic>
        <p:nvPicPr>
          <p:cNvPr id="24" name="Image 3" descr="preencoded.png"/>
          <p:cNvPicPr>
            <a:picLocks noChangeAspect="1"/>
          </p:cNvPicPr>
          <p:nvPr/>
        </p:nvPicPr>
        <p:blipFill>
          <a:blip r:embed="rId6"/>
          <a:stretch>
            <a:fillRect/>
          </a:stretch>
        </p:blipFill>
        <p:spPr>
          <a:xfrm>
            <a:off x="771168" y="6464737"/>
            <a:ext cx="298490" cy="373142"/>
          </a:xfrm>
          <a:prstGeom prst="rect">
            <a:avLst/>
          </a:prstGeom>
        </p:spPr>
      </p:pic>
      <p:sp>
        <p:nvSpPr>
          <p:cNvPr id="25" name="Text 19"/>
          <p:cNvSpPr/>
          <p:nvPr/>
        </p:nvSpPr>
        <p:spPr>
          <a:xfrm>
            <a:off x="1915835" y="6495812"/>
            <a:ext cx="2574250" cy="310991"/>
          </a:xfrm>
          <a:prstGeom prst="rect">
            <a:avLst/>
          </a:prstGeom>
          <a:noFill/>
          <a:ln/>
        </p:spPr>
        <p:txBody>
          <a:bodyPr wrap="none" lIns="0" tIns="0" rIns="0" bIns="0" rtlCol="0" anchor="t"/>
          <a:lstStyle/>
          <a:p>
            <a:pPr marL="0" indent="0" algn="l" rtl="0">
              <a:lnSpc>
                <a:spcPts val="2400"/>
              </a:lnSpc>
              <a:buNone/>
            </a:pPr>
            <a:r>
              <a:rPr lang="en-US" sz="1950" b="1" dirty="0">
                <a:solidFill>
                  <a:srgbClr val="403C4E"/>
                </a:solidFill>
                <a:latin typeface="Merriweather Bold" pitchFamily="34" charset="0"/>
                <a:ea typeface="Merriweather Bold" pitchFamily="34" charset="-122"/>
                <a:cs typeface="Merriweather Bold" pitchFamily="34" charset="-120"/>
              </a:rPr>
              <a:t>Phase 4 : Déploiement</a:t>
            </a:r>
            <a:endParaRPr lang="en-US" sz="1950" dirty="0"/>
          </a:p>
        </p:txBody>
      </p:sp>
      <p:sp>
        <p:nvSpPr>
          <p:cNvPr id="26" name="Text 20"/>
          <p:cNvSpPr/>
          <p:nvPr/>
        </p:nvSpPr>
        <p:spPr>
          <a:xfrm>
            <a:off x="1915835" y="6926223"/>
            <a:ext cx="12017931" cy="318492"/>
          </a:xfrm>
          <a:prstGeom prst="rect">
            <a:avLst/>
          </a:prstGeom>
          <a:noFill/>
          <a:ln/>
        </p:spPr>
        <p:txBody>
          <a:bodyPr wrap="none" lIns="0" tIns="0" rIns="0" bIns="0" rtlCol="0" anchor="t"/>
          <a:lstStyle/>
          <a:p>
            <a:pPr marL="0" indent="0" algn="l" rtl="0">
              <a:lnSpc>
                <a:spcPts val="2500"/>
              </a:lnSpc>
              <a:buNone/>
            </a:pPr>
            <a:r>
              <a:rPr lang="en-US" sz="1550" dirty="0">
                <a:solidFill>
                  <a:srgbClr val="403C4E"/>
                </a:solidFill>
                <a:latin typeface="Open Sans" pitchFamily="34" charset="0"/>
                <a:ea typeface="Open Sans" pitchFamily="34" charset="-122"/>
                <a:cs typeface="Open Sans" pitchFamily="34" charset="-120"/>
              </a:rPr>
              <a:t>Déploiement progressif dans tous les comités</a:t>
            </a:r>
            <a:endParaRPr lang="en-US" sz="1550" dirty="0"/>
          </a:p>
        </p:txBody>
      </p:sp>
      <p:sp>
        <p:nvSpPr>
          <p:cNvPr id="27" name="Text 21"/>
          <p:cNvSpPr/>
          <p:nvPr/>
        </p:nvSpPr>
        <p:spPr>
          <a:xfrm>
            <a:off x="1915835" y="7364135"/>
            <a:ext cx="12017931" cy="318492"/>
          </a:xfrm>
          <a:prstGeom prst="rect">
            <a:avLst/>
          </a:prstGeom>
          <a:noFill/>
          <a:ln/>
        </p:spPr>
        <p:txBody>
          <a:bodyPr wrap="none" lIns="0" tIns="0" rIns="0" bIns="0" rtlCol="0" anchor="t"/>
          <a:lstStyle/>
          <a:p>
            <a:pPr marL="0" indent="0" algn="l" rtl="0">
              <a:lnSpc>
                <a:spcPts val="2500"/>
              </a:lnSpc>
              <a:buNone/>
            </a:pPr>
            <a:r>
              <a:rPr lang="en-US" sz="1550" dirty="0">
                <a:solidFill>
                  <a:srgbClr val="403C4E"/>
                </a:solidFill>
                <a:latin typeface="Open Sans" pitchFamily="34" charset="0"/>
                <a:ea typeface="Open Sans" pitchFamily="34" charset="-122"/>
                <a:cs typeface="Open Sans" pitchFamily="34" charset="-120"/>
              </a:rPr>
              <a:t>4 mois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1266</Words>
  <Application>Microsoft Office PowerPoint</Application>
  <PresentationFormat>Custom</PresentationFormat>
  <Paragraphs>95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Open Sans Bold</vt:lpstr>
      <vt:lpstr>Calibri</vt:lpstr>
      <vt:lpstr>Arial</vt:lpstr>
      <vt:lpstr>Merriweather Bold</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Liberty Dandira</cp:lastModifiedBy>
  <cp:revision>6</cp:revision>
  <dcterms:created xsi:type="dcterms:W3CDTF">2025-05-22T04:27:29Z</dcterms:created>
  <dcterms:modified xsi:type="dcterms:W3CDTF">2025-05-31T09:57:58Z</dcterms:modified>
</cp:coreProperties>
</file>