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2" r:id="rId3"/>
    <p:sldId id="260" r:id="rId4"/>
    <p:sldId id="314" r:id="rId5"/>
    <p:sldId id="311" r:id="rId6"/>
    <p:sldId id="318" r:id="rId7"/>
    <p:sldId id="326" r:id="rId8"/>
    <p:sldId id="305" r:id="rId9"/>
    <p:sldId id="315" r:id="rId10"/>
    <p:sldId id="339" r:id="rId11"/>
    <p:sldId id="337" r:id="rId12"/>
    <p:sldId id="338" r:id="rId13"/>
    <p:sldId id="328" r:id="rId14"/>
    <p:sldId id="330" r:id="rId15"/>
    <p:sldId id="329" r:id="rId16"/>
    <p:sldId id="331" r:id="rId17"/>
    <p:sldId id="332" r:id="rId18"/>
    <p:sldId id="333" r:id="rId19"/>
    <p:sldId id="327" r:id="rId20"/>
    <p:sldId id="335" r:id="rId21"/>
    <p:sldId id="334" r:id="rId22"/>
    <p:sldId id="336" r:id="rId23"/>
    <p:sldId id="324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6400" autoAdjust="0"/>
  </p:normalViewPr>
  <p:slideViewPr>
    <p:cSldViewPr snapToGrid="0">
      <p:cViewPr>
        <p:scale>
          <a:sx n="63" d="100"/>
          <a:sy n="63" d="100"/>
        </p:scale>
        <p:origin x="28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5FF9-A365-46D6-ACE9-D888171A3F92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10F036-0F47-4D72-A780-567C40834EF9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470212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1749-BB82-48DC-A155-FB42DA6A01FB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5165-012A-4958-A13B-382245C63DB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334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0E9B-CEFB-44D2-AF10-F7EB7CCEEF7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9C5D-D883-4361-9492-E3B778375A4A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328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537B-67DE-46BA-B892-C260272EC0F8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FBCB-70F6-4779-93CA-DB06D21B3B3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4866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D11C-82C5-4E2D-B152-820DB4A2C98A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22B881-9BC5-472A-A41A-40298FAB880B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567014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5916-998D-4DF8-8F78-D9E9853038B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6A63-6B29-4A46-A6E3-642B0C29D22E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2339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FE29-10E4-4410-BCF1-FBD7591A440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84FD-C19D-4D50-BA66-029AB9935920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90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9CB6-59A6-4FA2-98A3-E62B30835AF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6E6D-8961-4115-8B67-A4205DFFFBF8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316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7257-16AB-429C-ADF7-56CBC01F000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19F3-A3D5-4B62-BB31-AF4A0F5BE763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389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D4BAC-C7CE-4601-8989-A0B969F127A7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17F3-DD56-4D62-9EDC-447C36F46C01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4893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B287-C573-4416-BD98-6737098AB2F1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ZW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DD639-06EF-4C61-949E-762292CF9E79}" type="slidenum">
              <a:rPr lang="en-ZW" altLang="en-US"/>
              <a:pPr>
                <a:defRPr/>
              </a:pPr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7388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578C5E-23A4-4D4F-9DE1-EBB0A4F6E18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6/2/2025</a:t>
            </a:fld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ZW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39B6C-9C07-473B-B159-3363BD313A63}" type="slidenum">
              <a:rPr lang="en-ZW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W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4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C1AD-2936-3220-9557-0E242F78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44" y="118871"/>
            <a:ext cx="10684256" cy="3197205"/>
          </a:xfrm>
        </p:spPr>
        <p:txBody>
          <a:bodyPr>
            <a:normAutofit fontScale="90000"/>
          </a:bodyPr>
          <a:lstStyle/>
          <a:p>
            <a:pPr algn="ctr" rtl="0"/>
            <a:r>
              <a:rPr lang="fr-FR" dirty="0"/>
              <a:t>Penser « réglementation » alors que les parlements de la SADC exploitent l'intelligence artificielle et la technologie juridique pour des processus parlementaires efficaces et efficients</a:t>
            </a:r>
            <a:endParaRPr lang="en-Z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C2822-9CDA-B55B-6D30-2A6AA200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552" y="2964580"/>
            <a:ext cx="10696448" cy="3282215"/>
          </a:xfrm>
        </p:spPr>
        <p:txBody>
          <a:bodyPr/>
          <a:lstStyle/>
          <a:p>
            <a:pPr algn="ctr" rtl="0"/>
            <a:endParaRPr lang="en-ZW" sz="1800" dirty="0"/>
          </a:p>
          <a:p>
            <a:pPr algn="ctr" rtl="0"/>
            <a:r>
              <a:rPr lang="en-ZW" sz="2400" b="1" dirty="0"/>
              <a:t>Dr Tarisai MUTANGI</a:t>
            </a:r>
          </a:p>
          <a:p>
            <a:pPr algn="ctr" rtl="0"/>
            <a:endParaRPr lang="en-ZW" sz="2400" dirty="0"/>
          </a:p>
          <a:p>
            <a:pPr algn="ctr" rtl="0"/>
            <a:r>
              <a:rPr lang="en-ZW" sz="2400" b="1" i="1" dirty="0"/>
              <a:t>((Université du Zimbabwe)</a:t>
            </a:r>
          </a:p>
          <a:p>
            <a:pPr algn="ctr" rtl="0"/>
            <a:endParaRPr lang="en-ZW" sz="1800" dirty="0"/>
          </a:p>
          <a:p>
            <a:pPr algn="ctr" rtl="0"/>
            <a:endParaRPr lang="en-ZW" sz="1800" dirty="0"/>
          </a:p>
          <a:p>
            <a:pPr algn="ctr" rtl="0"/>
            <a:endParaRPr lang="en-ZW" sz="4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49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Protection des données : modèle de la Communauté de développement de l'Afrique australe (SADC)Droit (2013)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Il ne s’agit pas d’une forme de régulation de l’IA en soi.</a:t>
            </a:r>
          </a:p>
          <a:p>
            <a:pPr algn="l" rtl="0"/>
            <a:r>
              <a:rPr lang="en-GB" dirty="0"/>
              <a:t>C'estobjectifest de guider les États membres de la SADC lors de l'adoption de donnéesprotectionlégislation, pour lutter contreles violations de données susceptibles de résulter de la</a:t>
            </a:r>
            <a:r>
              <a:rPr lang="en-GB" b="1" dirty="0">
                <a:solidFill>
                  <a:srgbClr val="FF0000"/>
                </a:solidFill>
              </a:rPr>
              <a:t>collection</a:t>
            </a:r>
            <a:r>
              <a:rPr lang="en-GB" dirty="0"/>
              <a:t>,</a:t>
            </a:r>
            <a:r>
              <a:rPr lang="en-GB" b="1" dirty="0">
                <a:solidFill>
                  <a:srgbClr val="FF0000"/>
                </a:solidFill>
              </a:rPr>
              <a:t>traitement</a:t>
            </a:r>
            <a:r>
              <a:rPr lang="en-GB" dirty="0"/>
              <a:t>,</a:t>
            </a:r>
            <a:r>
              <a:rPr lang="en-GB" b="1" dirty="0">
                <a:solidFill>
                  <a:srgbClr val="FF0000"/>
                </a:solidFill>
              </a:rPr>
              <a:t>transmission</a:t>
            </a:r>
            <a:r>
              <a:rPr lang="en-GB" dirty="0"/>
              <a:t>,</a:t>
            </a:r>
            <a:r>
              <a:rPr lang="en-GB" b="1" dirty="0">
                <a:solidFill>
                  <a:srgbClr val="FF0000"/>
                </a:solidFill>
              </a:rPr>
              <a:t>stockage</a:t>
            </a:r>
            <a:r>
              <a:rPr lang="en-GB" dirty="0"/>
              <a:t>et</a:t>
            </a:r>
            <a:r>
              <a:rPr lang="en-GB" b="1" dirty="0">
                <a:solidFill>
                  <a:srgbClr val="FF0000"/>
                </a:solidFill>
              </a:rPr>
              <a:t>utilisation des données personnelles</a:t>
            </a:r>
            <a:r>
              <a:rPr lang="en-GB" dirty="0"/>
              <a:t>.</a:t>
            </a:r>
          </a:p>
          <a:p>
            <a:pPr algn="l" rtl="0"/>
            <a:r>
              <a:rPr lang="en-GB" dirty="0"/>
              <a:t>Ces aspects font désormais partie intégrante du développement et du déploiement des systèmes d’IA.</a:t>
            </a:r>
          </a:p>
          <a:p>
            <a:pPr algn="l" rtl="0"/>
            <a:r>
              <a:rPr lang="en-GB" dirty="0"/>
              <a:t>Ces lois font naturellement partie de la réglementation des systèmes d’IA. 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62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/>
              <a:t>La stratégie de l'UA sur l'IA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4699865"/>
          </a:xfrm>
        </p:spPr>
        <p:txBody>
          <a:bodyPr numCol="2">
            <a:normAutofit fontScale="775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La stratégie de l'UAétaitadopté par le Conseil exécutif de l'UA lors de sa 45e session ordinaire tenue le</a:t>
            </a:r>
            <a:r>
              <a:rPr lang="en-GB" b="1" dirty="0">
                <a:solidFill>
                  <a:srgbClr val="FF0000"/>
                </a:solidFill>
              </a:rPr>
              <a:t>18e– 19 juillet 2024</a:t>
            </a:r>
            <a:r>
              <a:rPr lang="en-GB" dirty="0"/>
              <a:t>, à Accra, en République deGhana;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Il a</a:t>
            </a:r>
            <a:r>
              <a:rPr lang="en-ZW" b="1" dirty="0">
                <a:solidFill>
                  <a:srgbClr val="FF0000"/>
                </a:solidFill>
              </a:rPr>
              <a:t>cinq points d'attentiondomaines: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Exploiter les avantages de l'IA pour les populations, les institutions, le secteur privé et les pays africains, conformément à l'Agenda2063;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Faire face aux risques associés à l’utilisation croissante deIA;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Accélérer les capacités des États membres de l’UA eninfrastructures, IAtalents et compétences, ensembles de données, innovation et recherche qui sous-tendent l'IAdéveloppement;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Favoriser la coopération et les partenariats régionaux et internationaux pour développer les capacités nationales et régionales en matière d’IA et faire progresser la position de l’Afrique sur la scène mondiale.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Stimulantinvestissements publics et privés dans l’IA aux niveaux national et régional.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3509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Modification et application des lois et règlements existantscadres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IntellectuelPropriétélois;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ÉlectroniqueCommunications et transactionslois;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Dénonciationet divulgation protégéelois;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Accéderaux informationslois;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Personnelprotection des donnéeslois;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Lois sur la cybersécurité;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Consommateurprotectionlois;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Antitrustet la concurrencelois;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Loiset des politiques relatives à l’inclusion et à l’autonomisation des différents groupes (femmes, filles, personnes handicapées, jeunes, enfants, population rurale, etc.)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740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L'Union européenne : un modèle de droit contraignant (la loi sur l'IA)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GB" dirty="0"/>
              <a:t>A pris effeten 2024 après des années de débats.</a:t>
            </a:r>
          </a:p>
          <a:p>
            <a:pPr algn="l" rtl="0"/>
            <a:r>
              <a:rPr lang="en-GB" dirty="0"/>
              <a:t>Le mondepremier cadre juridique complet pourIA.</a:t>
            </a:r>
          </a:p>
          <a:p>
            <a:pPr algn="l" rtl="0"/>
            <a:r>
              <a:rPr lang="en-GB" dirty="0"/>
              <a:t>Il se concentre surun</a:t>
            </a:r>
            <a:r>
              <a:rPr lang="en-GB" b="1" u="sng" dirty="0"/>
              <a:t>classification basée sur les risques</a:t>
            </a:r>
            <a:r>
              <a:rPr lang="en-GB" dirty="0"/>
              <a:t>des systèmes d’IA.</a:t>
            </a:r>
          </a:p>
          <a:p>
            <a:pPr algn="l" rtl="0"/>
            <a:r>
              <a:rPr lang="en-GB" dirty="0"/>
              <a:t>Il distingueentre les systèmes à risque inacceptable (par exemple, la notation sociale, les techniques subliminales), les systèmes à haut risque (tels que l'IA utilisée dans les soins de santé ou les forces de l'ordre) et les systèmes à risque limité comme les chatbots.</a:t>
            </a:r>
          </a:p>
          <a:p>
            <a:pPr algn="l" rtl="0"/>
            <a:r>
              <a:rPr lang="en-GB" dirty="0"/>
              <a:t>Il impose</a:t>
            </a:r>
            <a:r>
              <a:rPr lang="en-GB" b="1" dirty="0"/>
              <a:t>transparence, équité et responsabilité</a:t>
            </a:r>
            <a:r>
              <a:rPr lang="en-GB" dirty="0"/>
              <a:t>, en particulier dans les secteurs à enjeux élevés où l'IA pourrait avoir un impact sur les droits fondamentaux, la sécurité et la vie privée.</a:t>
            </a:r>
          </a:p>
          <a:p>
            <a:pPr algn="l" rtl="0"/>
            <a:r>
              <a:rPr lang="en-GB" dirty="0"/>
              <a:t>La loi à suivre</a:t>
            </a:r>
            <a:r>
              <a:rPr lang="en-GB" b="1" dirty="0"/>
              <a:t>mis en œuvre par phases</a:t>
            </a:r>
            <a:r>
              <a:rPr lang="en-GB" dirty="0"/>
              <a:t>avecinterdictions prenant effet à partir de février 2025 et applicabilité complète aux systèmes à haut risque d'ici début 2028.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869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9504"/>
            <a:ext cx="10972800" cy="1208671"/>
          </a:xfrm>
        </p:spPr>
        <p:txBody>
          <a:bodyPr>
            <a:normAutofit fontScale="90000"/>
          </a:bodyPr>
          <a:lstStyle/>
          <a:p>
            <a:pPr algn="ctr" rtl="0"/>
            <a:br>
              <a:rPr lang="en-GB" dirty="0"/>
            </a:br>
            <a:r>
              <a:rPr lang="en-GB" dirty="0"/>
              <a:t>Conseilde l'Europe Convention-cadre sur l'IA et les droits de l'hommeDroits (2024)</a:t>
            </a:r>
            <a:br>
              <a:rPr lang="en-GB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GB" dirty="0"/>
              <a:t>C'est uncadre juridique complet conçu pour garantir que toutes les activités</a:t>
            </a:r>
            <a:r>
              <a:rPr lang="en-GB" b="1" dirty="0"/>
              <a:t>dans le cycle de vie de l'IA</a:t>
            </a:r>
            <a:r>
              <a:rPr lang="en-GB" dirty="0"/>
              <a:t>adhérer à</a:t>
            </a:r>
            <a:r>
              <a:rPr lang="en-GB" b="1" dirty="0"/>
              <a:t>droits fondamentaux de l'homme, principes démocratiques et état de droit</a:t>
            </a:r>
            <a:r>
              <a:rPr lang="en-GB" dirty="0"/>
              <a:t>.</a:t>
            </a:r>
          </a:p>
          <a:p>
            <a:pPr algn="l" rtl="0"/>
            <a:r>
              <a:rPr lang="en-GB" dirty="0"/>
              <a:t>Cela s'applique au publicetprivéacteurs,obligeant les États à mettre en œuvre des mesures graduées et spécifiques au contexte pour gérerRisques liés à l'IAà traversrisqueet les évaluations d’impact,</a:t>
            </a:r>
            <a:r>
              <a:rPr lang="en-GB" b="1" dirty="0"/>
              <a:t>accessibleremèdes</a:t>
            </a:r>
            <a:r>
              <a:rPr lang="en-GB" dirty="0"/>
              <a:t>pour les personnes concernéesindividus etc.</a:t>
            </a:r>
          </a:p>
          <a:p>
            <a:pPr algn="l" rtl="0"/>
            <a:r>
              <a:rPr lang="en-GB" dirty="0"/>
              <a:t>Partiesà</a:t>
            </a:r>
            <a:r>
              <a:rPr lang="en-GB" b="1" dirty="0"/>
              <a:t>intégrer les principes fondamentaux</a:t>
            </a:r>
            <a:r>
              <a:rPr lang="en-GB" dirty="0"/>
              <a:t>telles que la transparence, la responsabilité et une surveillance efficace dans l’ensemble du</a:t>
            </a:r>
            <a:r>
              <a:rPr lang="en-GB" b="1" dirty="0"/>
              <a:t>conception</a:t>
            </a:r>
            <a:r>
              <a:rPr lang="en-GB" dirty="0"/>
              <a:t>,</a:t>
            </a:r>
            <a:r>
              <a:rPr lang="en-GB" b="1" dirty="0"/>
              <a:t>développement</a:t>
            </a:r>
            <a:r>
              <a:rPr lang="en-GB" dirty="0"/>
              <a:t>,</a:t>
            </a:r>
            <a:r>
              <a:rPr lang="en-GB" b="1" dirty="0"/>
              <a:t>déploiement</a:t>
            </a:r>
            <a:r>
              <a:rPr lang="en-GB" dirty="0"/>
              <a:t>, et</a:t>
            </a:r>
            <a:r>
              <a:rPr lang="en-GB" b="1" dirty="0"/>
              <a:t>démantèlement</a:t>
            </a:r>
            <a:r>
              <a:rPr lang="en-GB" dirty="0"/>
              <a:t>des systèmes d’IA.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997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Les États-Unis : une approche sectorielle et fondée sur des principes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Le  </a:t>
            </a:r>
            <a:r>
              <a:rPr lang="en-GB" b="1" dirty="0"/>
              <a:t>L'approche se concentre</a:t>
            </a:r>
            <a:r>
              <a:rPr lang="en-GB" dirty="0"/>
              <a:t>principalementdes principes non contraignants, des décrets exécutifs et des orientations sectorielles spécifiques, plutôt qu'une loi unique et globale sur l'IA.</a:t>
            </a:r>
          </a:p>
          <a:p>
            <a:pPr algn="l" rtl="0"/>
            <a:r>
              <a:rPr lang="en-GB" b="1" dirty="0"/>
              <a:t>CléInitiatives</a:t>
            </a:r>
            <a:r>
              <a:rPr lang="en-GB" dirty="0"/>
              <a:t>utilisés incluent le</a:t>
            </a:r>
            <a:r>
              <a:rPr lang="en-GB" b="1" dirty="0"/>
              <a:t>Gestion des risques liés à l'IA du NISTCadre;ExécutifOrdonnances et initiatives au niveau de l'État.</a:t>
            </a:r>
            <a:r>
              <a:rPr lang="en-GB" dirty="0"/>
              <a:t> </a:t>
            </a:r>
            <a:r>
              <a:rPr lang="en-GB" b="1" dirty="0"/>
              <a:t> </a:t>
            </a:r>
          </a:p>
          <a:p>
            <a:pPr algn="l" rtl="0"/>
            <a:r>
              <a:rPr lang="en-GB" dirty="0"/>
              <a:t>Lel'objectif est de</a:t>
            </a:r>
            <a:r>
              <a:rPr lang="en-GB" b="1" dirty="0"/>
              <a:t>conduireinnovation</a:t>
            </a:r>
            <a:r>
              <a:rPr lang="en-GB" dirty="0"/>
              <a:t>, maintenir</a:t>
            </a:r>
            <a:r>
              <a:rPr lang="en-GB" b="1" dirty="0"/>
              <a:t>mondialdominance</a:t>
            </a:r>
            <a:r>
              <a:rPr lang="en-GB" dirty="0"/>
              <a:t>en matière d'IA, gérer les risques par le biais des structures réglementaires existantes, protéger les droits civils et la vie privée.</a:t>
            </a:r>
          </a:p>
          <a:p>
            <a:pPr algn="l" rtl="0"/>
            <a:r>
              <a:rPr lang="en-GB" b="1" dirty="0"/>
              <a:t>Approche fragmentée</a:t>
            </a:r>
            <a:r>
              <a:rPr lang="en-GB" dirty="0"/>
              <a:t>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185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/>
              <a:t>Brésil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/>
              <a:t>Projet de loi sur la réglementation de l'IA au BrésilObjectifs 2023établir uncadrepour le développement, le déploiement et l'utilisation éthiques et responsables des systèmes d'IA.</a:t>
            </a:r>
          </a:p>
          <a:p>
            <a:pPr algn="l" rtl="0"/>
            <a:r>
              <a:rPr lang="en-GB" dirty="0"/>
              <a:t>Il est construitsur quatrepiliers:</a:t>
            </a:r>
            <a:r>
              <a:rPr lang="en-GB" b="1" dirty="0">
                <a:solidFill>
                  <a:srgbClr val="FF0000"/>
                </a:solidFill>
              </a:rPr>
              <a:t>gouvernance basée sur les risques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b="1" dirty="0">
                <a:solidFill>
                  <a:srgbClr val="FF0000"/>
                </a:solidFill>
              </a:rPr>
              <a:t>protection des droits de l'homme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b="1" dirty="0">
                <a:solidFill>
                  <a:srgbClr val="FF0000"/>
                </a:solidFill>
              </a:rPr>
              <a:t>transparence</a:t>
            </a:r>
            <a:r>
              <a:rPr lang="en-GB" dirty="0">
                <a:solidFill>
                  <a:srgbClr val="FF0000"/>
                </a:solidFill>
              </a:rPr>
              <a:t>, et</a:t>
            </a:r>
            <a:r>
              <a:rPr lang="en-GB" b="1" dirty="0">
                <a:solidFill>
                  <a:srgbClr val="FF0000"/>
                </a:solidFill>
              </a:rPr>
              <a:t>innovation</a:t>
            </a:r>
            <a:r>
              <a:rPr lang="en-GB" dirty="0"/>
              <a:t>.</a:t>
            </a:r>
          </a:p>
          <a:p>
            <a:pPr algn="l" rtl="0"/>
            <a:r>
              <a:rPr lang="en-GB" dirty="0"/>
              <a:t>IAsystèmesdoit s'aligneravec des valeurs démocratiques, protéger les droits des utilisateurs et promouvoir une gestion responsableinnovation.</a:t>
            </a:r>
          </a:p>
          <a:p>
            <a:pPr algn="l" rtl="0"/>
            <a:r>
              <a:rPr lang="en-GB" dirty="0"/>
              <a:t>Il couvre tout</a:t>
            </a:r>
            <a:r>
              <a:rPr lang="en-GB" b="1" dirty="0">
                <a:solidFill>
                  <a:srgbClr val="FF0000"/>
                </a:solidFill>
              </a:rPr>
              <a:t>organisation ou individu</a:t>
            </a:r>
            <a:r>
              <a:rPr lang="en-GB" dirty="0">
                <a:solidFill>
                  <a:srgbClr val="FF0000"/>
                </a:solidFill>
              </a:rPr>
              <a:t>que</a:t>
            </a:r>
            <a:r>
              <a:rPr lang="en-GB" b="1" dirty="0">
                <a:solidFill>
                  <a:srgbClr val="FF0000"/>
                </a:solidFill>
              </a:rPr>
              <a:t>développe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b="1" dirty="0">
                <a:solidFill>
                  <a:srgbClr val="FF0000"/>
                </a:solidFill>
              </a:rPr>
              <a:t>déploie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ou</a:t>
            </a:r>
            <a:r>
              <a:rPr lang="en-GB" b="1" dirty="0">
                <a:solidFill>
                  <a:srgbClr val="FF0000"/>
                </a:solidFill>
              </a:rPr>
              <a:t>avantages des systèmes d'IA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sur le territoire brésilien.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192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Chine : un cadre multicouche, pragmatique et axé sur le contrôle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/>
              <a:t>Mixte</a:t>
            </a:r>
            <a:r>
              <a:rPr lang="en-GB" dirty="0"/>
              <a:t> </a:t>
            </a:r>
            <a:r>
              <a:rPr lang="en-GB" b="1" dirty="0"/>
              <a:t>Approche:</a:t>
            </a:r>
            <a:r>
              <a:rPr lang="en-GB" dirty="0"/>
              <a:t>Cadre réglementaire proactif et multicouche,</a:t>
            </a:r>
            <a:r>
              <a:rPr lang="en-GB" b="1" dirty="0"/>
              <a:t>combinant « droit dur »</a:t>
            </a:r>
            <a:r>
              <a:rPr lang="en-GB" dirty="0"/>
              <a:t>avec</a:t>
            </a:r>
            <a:r>
              <a:rPr lang="en-GB" b="1" dirty="0"/>
              <a:t>orientation éthique</a:t>
            </a:r>
            <a:r>
              <a:rPr lang="en-GB" dirty="0"/>
              <a:t>et "</a:t>
            </a:r>
            <a:r>
              <a:rPr lang="en-GB" b="1" dirty="0"/>
              <a:t>gouvernance classifiée</a:t>
            </a:r>
            <a:r>
              <a:rPr lang="en-GB" dirty="0"/>
              <a:t>.“</a:t>
            </a:r>
          </a:p>
          <a:p>
            <a:pPr lvl="0" algn="l" rtl="0"/>
            <a:r>
              <a:rPr lang="en-US" b="1" dirty="0"/>
              <a:t>Les objectifs</a:t>
            </a:r>
            <a:r>
              <a:rPr lang="en-US" dirty="0"/>
              <a:t>doivent maintenirstabilité sociale, contrôle de l'information, promotion du leadership national en matière d'IA, garantie que l'IA sert les objectifs stratégiques nationaux.</a:t>
            </a:r>
          </a:p>
          <a:p>
            <a:pPr lvl="0" algn="l" rtl="0"/>
            <a:r>
              <a:rPr lang="en-US" dirty="0"/>
              <a:t>Ses caractéristiques uniquesinclure l’adhésion à l’idéologie de l’État.</a:t>
            </a:r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963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GB" dirty="0"/>
              <a:t>Canada : une approche volontaire et fondée sur des principes (avec une intention législative)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/>
              <a:t>Le</a:t>
            </a:r>
            <a:r>
              <a:rPr lang="en-GB" b="1" dirty="0">
                <a:solidFill>
                  <a:srgbClr val="FF0000"/>
                </a:solidFill>
              </a:rPr>
              <a:t>Approche</a:t>
            </a:r>
            <a:r>
              <a:rPr lang="en-GB" b="1" dirty="0"/>
              <a:t> </a:t>
            </a:r>
            <a:r>
              <a:rPr lang="en-GB" dirty="0"/>
              <a:t>est actuellements'appuyant sur</a:t>
            </a:r>
            <a:r>
              <a:rPr lang="en-GB" b="1" dirty="0">
                <a:solidFill>
                  <a:srgbClr val="FF0000"/>
                </a:solidFill>
              </a:rPr>
              <a:t>principes et codes volontaires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mais avec</a:t>
            </a:r>
            <a:r>
              <a:rPr lang="en-GB" b="1" dirty="0">
                <a:solidFill>
                  <a:srgbClr val="FF0000"/>
                </a:solidFill>
              </a:rPr>
              <a:t>discussions législatives en cours</a:t>
            </a:r>
            <a:r>
              <a:rPr lang="en-GB" dirty="0"/>
              <a:t>pour une IA complèteloi</a:t>
            </a:r>
          </a:p>
          <a:p>
            <a:pPr algn="l" rtl="0"/>
            <a:r>
              <a:rPr lang="en-GB" dirty="0"/>
              <a:t>L'ultime</a:t>
            </a:r>
            <a:r>
              <a:rPr lang="en-GB" b="1" dirty="0">
                <a:solidFill>
                  <a:srgbClr val="FF0000"/>
                </a:solidFill>
              </a:rPr>
              <a:t>But</a:t>
            </a:r>
            <a:r>
              <a:rPr lang="en-GB" b="1" dirty="0"/>
              <a:t> </a:t>
            </a:r>
            <a:r>
              <a:rPr lang="en-GB" dirty="0"/>
              <a:t>est de favoriserinnovation responsable en matière d'IA, renforcement de la confiance du public, alignement sur les meilleures pratiques internationales.</a:t>
            </a:r>
          </a:p>
          <a:p>
            <a:pPr algn="l" rtl="0"/>
            <a:r>
              <a:rPr lang="en-GB" dirty="0"/>
              <a:t>Établit</a:t>
            </a:r>
            <a:r>
              <a:rPr lang="en-GB" b="1" dirty="0">
                <a:solidFill>
                  <a:srgbClr val="FF0000"/>
                </a:solidFill>
              </a:rPr>
              <a:t>Conseil consultatif sur l'IA et conseil consultatif sur l'IA sûre et sécuriséeGroupe</a:t>
            </a:r>
            <a:r>
              <a:rPr lang="en-GB" dirty="0"/>
              <a:t>fournirconseils d'experts au gouvernement.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990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/>
              <a:t>Portée des sanctions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/>
              <a:t>Amendes.</a:t>
            </a:r>
          </a:p>
          <a:p>
            <a:pPr algn="l" rtl="0"/>
            <a:r>
              <a:rPr lang="en-GB" b="1" dirty="0"/>
              <a:t>Emprisonnement. </a:t>
            </a:r>
          </a:p>
          <a:p>
            <a:pPr algn="l" rtl="0"/>
            <a:r>
              <a:rPr lang="en-GB" b="1" dirty="0"/>
              <a:t>Correctifordres.</a:t>
            </a:r>
          </a:p>
          <a:p>
            <a:pPr algn="l" rtl="0"/>
            <a:r>
              <a:rPr lang="en-GB" b="1" dirty="0"/>
              <a:t>Sanctions civiles.</a:t>
            </a:r>
          </a:p>
          <a:p>
            <a:pPr algn="l" rtl="0"/>
            <a:r>
              <a:rPr lang="en-GB" b="1" dirty="0"/>
              <a:t>Interdictionssur le déploiementSystèmes d'IA.</a:t>
            </a:r>
            <a:endParaRPr lang="en-ZW" b="1" dirty="0"/>
          </a:p>
        </p:txBody>
      </p:sp>
    </p:spTree>
    <p:extLst>
      <p:ext uri="{BB962C8B-B14F-4D97-AF65-F5344CB8AC3E}">
        <p14:creationId xmlns:p14="http://schemas.microsoft.com/office/powerpoint/2010/main" val="36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175B-3753-724F-B70A-D90B8D2C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ZW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C6AD-E208-0B19-94DF-4057D53C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Un argument en faveur de l'exploitationLa technologie de l’IA dans les processus parlementaires 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Gérer ou traiter les risques à mesure que la technologie de l’IA est intégrée ;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Formes de réglementation que les parlements de la SADC pourraient envisager ; et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La voie à suivre pour la région de la SADC.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7167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br>
              <a:rPr lang="en-GB" dirty="0"/>
            </a:br>
            <a:r>
              <a:rPr lang="en-GB" dirty="0"/>
              <a:t>Côte à côte mondialeRéglementation sur l'IA</a:t>
            </a:r>
            <a:br>
              <a:rPr lang="en-GB" dirty="0"/>
            </a:br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08176"/>
            <a:ext cx="10972800" cy="54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ZW" dirty="0"/>
              <a:t>CléLeçons sur la réglementation mondiale de l'IA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Diversité des approches</a:t>
            </a:r>
            <a:r>
              <a:rPr lang="en-GB" b="1" dirty="0"/>
              <a:t>:</a:t>
            </a:r>
            <a:r>
              <a:rPr lang="en-GB" dirty="0"/>
              <a:t>il n'y a pas de consensussur lemeilleurmodèle réglementaire.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Basé sur le risqueCadres :</a:t>
            </a:r>
            <a:r>
              <a:rPr lang="en-GB" dirty="0"/>
              <a:t>Beaucouppaysadoptent des approches fondées sur les risques pourcorrespondrerèglementsavecimpact potentiel des systèmes d'IA.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ÉquilibrageActe:</a:t>
            </a:r>
            <a:r>
              <a:rPr lang="en-GB" dirty="0"/>
              <a:t>Un défi permanent pour équilibrer l'innovation avec les garanties nécessaires.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Fondé sur des principesFondations :</a:t>
            </a:r>
            <a:r>
              <a:rPr lang="en-GB" dirty="0"/>
              <a:t>le plus mondialefforts soutenus par des principes communsprincipes éthiques (équité, transparence, responsabilité)).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InternationalCollaboration:</a:t>
            </a:r>
            <a:r>
              <a:rPr lang="en-GB" dirty="0"/>
              <a:t>Reconnaissance croissante de la nécessité d'une coopération transfrontalière en raison de la nature mondiale de l'IA.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RythmeProblème:</a:t>
            </a:r>
            <a:r>
              <a:rPr lang="en-GB" dirty="0"/>
              <a:t>Les réglementations peinent à suivre le rythme des progrès technologiques rapides.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Application de la loiest la clé :</a:t>
            </a:r>
            <a:r>
              <a:rPr lang="en-GB" dirty="0"/>
              <a:t>L’efficacité de la réglementation dépend de mécanismes d’application robustesLes juridictions créent des organismes chargés de l’application de la loi et imposent des sanctions.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215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GB" dirty="0"/>
              <a:t>L'avenir de la réglementation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Se concentrer sur l'impact</a:t>
            </a:r>
            <a:r>
              <a:rPr lang="en-GB" b="1" dirty="0"/>
              <a:t>:</a:t>
            </a:r>
            <a:r>
              <a:rPr lang="en-GB" dirty="0"/>
              <a:t>Les réglementations devraient principalement se concentrer sur l’impact sociétal et les risques de l’IA, plutôt que sur la technologie elle-même.</a:t>
            </a:r>
            <a:endParaRPr lang="en-ZW" dirty="0"/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Renforcement des capacités</a:t>
            </a:r>
            <a:r>
              <a:rPr lang="en-GB" b="1" dirty="0"/>
              <a:t>:</a:t>
            </a:r>
            <a:r>
              <a:rPr lang="en-GB" dirty="0"/>
              <a:t>Les gouvernements et les régulateurs doivent développer une expertise en IA pour superviser efficacement son développement et son déploiement.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Multi-acteursApproche:</a:t>
            </a:r>
            <a:r>
              <a:rPr lang="en-GB" dirty="0"/>
              <a:t>Le dialogue et la collaboration entre les gouvernements, l’industrie, la société civile et le monde universitaire sont essentiels.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Flexibilité:</a:t>
            </a:r>
            <a:r>
              <a:rPr lang="en-GB" dirty="0"/>
              <a:t>Les cadres réglementaires doivent être agiles et adaptables à l’évolution des capacités de l’IA.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FF0000"/>
                </a:solidFill>
              </a:rPr>
              <a:t>Harmonisation</a:t>
            </a:r>
            <a:r>
              <a:rPr lang="en-GB" b="1" dirty="0"/>
              <a:t>:</a:t>
            </a:r>
            <a:r>
              <a:rPr lang="en-GB" dirty="0"/>
              <a:t>Les efforts visant à aligner les normes internationales etcadres nationaux, lorsque cela est possible,pourrait réduire les charges et favoriser l'innovation mondiale.</a:t>
            </a:r>
          </a:p>
        </p:txBody>
      </p:sp>
    </p:spTree>
    <p:extLst>
      <p:ext uri="{BB962C8B-B14F-4D97-AF65-F5344CB8AC3E}">
        <p14:creationId xmlns:p14="http://schemas.microsoft.com/office/powerpoint/2010/main" val="25105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371F-A23C-F6D9-3B72-4F815542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Quel rôle l’Université du Zimbabwe peut-elle jouer ?</a:t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973C8-70E6-FC6D-842B-13F7E7AA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/>
              <a:t>L'Université du Zimbabwe et d'autres institutions universitaires sontprêt à soutenirParlements de la SADC directement ou par l'intermédiaire du SADC-PF :</a:t>
            </a:r>
            <a:endParaRPr lang="en-ZW" sz="2800" dirty="0"/>
          </a:p>
          <a:p>
            <a:pPr marL="633412" lvl="0" indent="-514350" algn="l" rtl="0">
              <a:buFont typeface="+mj-lt"/>
              <a:buAutoNum type="arabicParenR"/>
            </a:pP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Séances de formation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pour les députés, les présidents, les greffiers etchercheurs sur les outils d’IA pertinents pour leur travail.</a:t>
            </a:r>
            <a:endParaRPr lang="en-ZW" sz="2800" dirty="0"/>
          </a:p>
          <a:p>
            <a:pPr marL="633412" lvl="0" indent="-514350" algn="l" rtl="0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Développement conjoint d'outils d'IA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conçu pour les besoins deParlements.</a:t>
            </a:r>
            <a:endParaRPr lang="en-ZW" sz="2800" dirty="0"/>
          </a:p>
          <a:p>
            <a:pPr marL="633412" lvl="0" indent="-514350" algn="l" rtl="0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Fournir des preuves indépendantesconseil</a:t>
            </a:r>
            <a:r>
              <a:rPr lang="en-US" sz="2800" dirty="0"/>
              <a:t>sur la question de savoir si certains systèmes d’IA sont équitables et sûrs.</a:t>
            </a:r>
            <a:endParaRPr lang="en-ZW" sz="2800" dirty="0"/>
          </a:p>
          <a:p>
            <a:pPr marL="633412" lvl="0" indent="-514350" algn="l" rtl="0">
              <a:buFont typeface="+mj-lt"/>
              <a:buAutoNum type="arabicParenR"/>
            </a:pP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Fournir une politiquesoutien</a:t>
            </a:r>
            <a:r>
              <a:rPr lang="en-US" sz="2800" dirty="0"/>
              <a:t>pour la rédaction de règles et de lois surtechnologie de l'IAutilisation dans la gouvernance.</a:t>
            </a:r>
            <a:endParaRPr lang="en-ZW" sz="2800" dirty="0"/>
          </a:p>
          <a:p>
            <a:pPr marL="633412" indent="-514350" algn="l" rtl="0">
              <a:buFont typeface="+mj-lt"/>
              <a:buAutoNum type="arabicParenR"/>
            </a:pPr>
            <a:r>
              <a:rPr lang="en-US" sz="2800" b="1" dirty="0">
                <a:solidFill>
                  <a:srgbClr val="FF0000"/>
                </a:solidFill>
              </a:rPr>
              <a:t>Nous pouvons même héberger</a:t>
            </a:r>
            <a:r>
              <a:rPr lang="en-US" sz="2800" b="1" i="1" dirty="0">
                <a:solidFill>
                  <a:srgbClr val="FF0000"/>
                </a:solidFill>
              </a:rPr>
              <a:t>Boursiers parlementaires en technologie</a:t>
            </a:r>
            <a:r>
              <a:rPr lang="en-US" sz="2800" dirty="0"/>
              <a:t>—des jeunes experts qui aidentParlementstester et utiliserIAoutils efficacement.</a:t>
            </a:r>
          </a:p>
          <a:p>
            <a:pPr marL="633412" indent="-514350" algn="l" rtl="0">
              <a:buFont typeface="+mj-lt"/>
              <a:buAutoNum type="arabicParenR"/>
            </a:pPr>
            <a:r>
              <a:rPr lang="en-US" sz="2800" b="1" i="1" dirty="0">
                <a:solidFill>
                  <a:srgbClr val="FF0000"/>
                </a:solidFill>
              </a:rPr>
              <a:t>Soutenir le gouvernement et leParlementsdans l'élaboration de politiques et de lois modèles</a:t>
            </a:r>
            <a:r>
              <a:rPr lang="en-US" sz="2800" dirty="0"/>
              <a:t>sur l'intégration de l'IA quiadresseles préoccupations éthiques.</a:t>
            </a:r>
            <a:endParaRPr lang="en-ZW" sz="2800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496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764D-CF93-0D5D-624E-DCDA3FF7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Conclusion : Un Parlement intelligent est un Parlement fort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189B-FF49-4762-6F96-2335CD97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Mesdames et Messieurs, l'IA et les technologies juridiques ne sont pas une affaire de robots ou de science-fiction. Elles concernent :</a:t>
            </a:r>
            <a:endParaRPr lang="en-ZW" dirty="0"/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Faire du Parlement</a:t>
            </a:r>
            <a:r>
              <a:rPr lang="en-US" b="1" i="1" dirty="0">
                <a:solidFill>
                  <a:srgbClr val="FF0000"/>
                </a:solidFill>
              </a:rPr>
              <a:t>plus rapide, plus informé</a:t>
            </a:r>
            <a:r>
              <a:rPr lang="en-US" b="1" dirty="0">
                <a:solidFill>
                  <a:srgbClr val="FF0000"/>
                </a:solidFill>
              </a:rPr>
              <a:t>et</a:t>
            </a:r>
            <a:r>
              <a:rPr lang="en-US" b="1" i="1" dirty="0">
                <a:solidFill>
                  <a:srgbClr val="FF0000"/>
                </a:solidFill>
              </a:rPr>
              <a:t>plus réactif</a:t>
            </a:r>
            <a:r>
              <a:rPr lang="en-US" dirty="0"/>
              <a:t>,</a:t>
            </a:r>
            <a:endParaRPr lang="en-ZW" dirty="0"/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Aider les députés</a:t>
            </a:r>
            <a:r>
              <a:rPr lang="en-US" b="1" i="1" dirty="0">
                <a:solidFill>
                  <a:srgbClr val="FF0000"/>
                </a:solidFill>
              </a:rPr>
              <a:t>représenter leur peuplemieux</a:t>
            </a:r>
            <a:r>
              <a:rPr lang="en-US" dirty="0"/>
              <a:t>;</a:t>
            </a:r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Donnercitoyens</a:t>
            </a:r>
            <a:r>
              <a:rPr lang="en-US" b="1" i="1" dirty="0">
                <a:solidFill>
                  <a:srgbClr val="FF0000"/>
                </a:solidFill>
              </a:rPr>
              <a:t>mieuxaccès aux lois qui les concernent</a:t>
            </a:r>
            <a:r>
              <a:rPr lang="en-US" dirty="0"/>
              <a:t>.</a:t>
            </a:r>
          </a:p>
          <a:p>
            <a:pPr marL="633412" lvl="0" indent="-514350" algn="l" rtl="0">
              <a:buFont typeface="+mj-lt"/>
              <a:buAutoNum type="arabicPeriod"/>
            </a:pPr>
            <a:r>
              <a:rPr lang="en-US" dirty="0"/>
              <a:t>Régulation de l'IA</a:t>
            </a:r>
            <a:r>
              <a:rPr lang="en-US" b="1" i="1" dirty="0">
                <a:solidFill>
                  <a:srgbClr val="FF0000"/>
                </a:solidFill>
              </a:rPr>
              <a:t>ne devrait pas tuer l'innovation dans le secteur</a:t>
            </a:r>
            <a:r>
              <a:rPr lang="en-US" dirty="0"/>
              <a:t>.</a:t>
            </a:r>
            <a:endParaRPr lang="en-ZW" dirty="0"/>
          </a:p>
          <a:p>
            <a:pPr algn="l" rtl="0"/>
            <a:r>
              <a:rPr lang="en-US" dirty="0"/>
              <a:t>L'Université du Zimbabwe est prête à vous accompagner dans cette aventure. Elle s'engage à collaborer avec les parlements nationaux et régionaux pour</a:t>
            </a:r>
            <a:r>
              <a:rPr lang="en-US" b="1" i="1" dirty="0">
                <a:solidFill>
                  <a:srgbClr val="FF0000"/>
                </a:solidFill>
              </a:rPr>
              <a:t>construire des parlements dotés de l'IA qui restent ancrés dans la population, régis par le droit et prêts pour l'avenir</a:t>
            </a:r>
            <a:r>
              <a:rPr lang="en-US" b="1" i="1" dirty="0"/>
              <a:t>.</a:t>
            </a:r>
            <a:endParaRPr lang="en-ZW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2708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DFC8-C624-4831-9707-52466FE8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b="1" dirty="0"/>
              <a:t>Pourquoi exploiter l'IA dans</a:t>
            </a:r>
            <a:r>
              <a:rPr lang="en-US" b="1" i="1" dirty="0"/>
              <a:t>(lequel)</a:t>
            </a:r>
            <a:r>
              <a:rPr lang="en-US" b="1" dirty="0"/>
              <a:t>Processus parlementaires ?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5CC89-58F9-4DB2-BAAB-C41948DC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824"/>
            <a:ext cx="10972800" cy="5083176"/>
          </a:xfrm>
        </p:spPr>
        <p:txBody>
          <a:bodyPr>
            <a:normAutofit fontScale="92500" lnSpcReduction="10000"/>
          </a:bodyPr>
          <a:lstStyle/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1.</a:t>
            </a:r>
            <a:r>
              <a:rPr lang="en-ZW" b="1" dirty="0">
                <a:solidFill>
                  <a:srgbClr val="FF0000"/>
                </a:solidFill>
              </a:rPr>
              <a:t>Législatif renforcéRédaction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Les outils d’IA peuvent aider àrédaction plus rapide des projets de loi,lois modèles, vérificationpour des raisons de cohérence, de conflits juridiques ou de références obsolètes.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Améliore la productivité et réduit les erreurs humaines dans la génération de textes juridiques.</a:t>
            </a:r>
          </a:p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2.</a:t>
            </a:r>
            <a:r>
              <a:rPr lang="en-ZW" b="1" dirty="0">
                <a:solidFill>
                  <a:srgbClr val="FF0000"/>
                </a:solidFill>
              </a:rPr>
              <a:t>Recherche et analyse améliorées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Les outils de recherche juridique basés sur l’IA peuvent analyser rapidement de grands ensembles de données : législation,analyser le tribunaldécisions, documents de politique générale – pour des décisions plus éclairées.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Cela permetanalyse d'impact en temps réel des lois proposées.</a:t>
            </a:r>
          </a:p>
        </p:txBody>
      </p:sp>
    </p:spTree>
    <p:extLst>
      <p:ext uri="{BB962C8B-B14F-4D97-AF65-F5344CB8AC3E}">
        <p14:creationId xmlns:p14="http://schemas.microsoft.com/office/powerpoint/2010/main" val="1005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61BE-F9F4-FC46-A564-07D96186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ZW" sz="4800" dirty="0"/>
              <a:t>Pourquoi exploiter …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33FE-D8BD-98A7-C0CA-810E4A95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3.</a:t>
            </a:r>
            <a:r>
              <a:rPr lang="en-ZW" b="1" dirty="0">
                <a:solidFill>
                  <a:srgbClr val="FF0000"/>
                </a:solidFill>
              </a:rPr>
              <a:t>AmélioreEngagement du public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Des outils tels quennaturelLes chatbots de traitement du langage naturel (TALN) et d'IA peuvent résumer des projets de loi complexes et permettre aux citoyens de donner leur avis.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Fait généralementrendre les processus parlementaires plus accessibles et inclusifs.</a:t>
            </a:r>
          </a:p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4.</a:t>
            </a:r>
            <a:r>
              <a:rPr lang="en-ZW" b="1" dirty="0">
                <a:solidFill>
                  <a:srgbClr val="FF0000"/>
                </a:solidFill>
              </a:rPr>
              <a:t>AmélioreSurveillance et suivi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Les outils peuvent tracer des modèlesdanscomportement du gouvernement tel que  dépenses, mise en œuvre de lois ou décisions administratives — améliorantresponsabilité des décideurs.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Permet une surveillance parlementaire proactive grâce à des données prédictivesanalyses et mises à jour en temps réel.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3420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9FBE-AB5C-F073-D2B7-DB8CBE7D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7" y="-165253"/>
            <a:ext cx="10972800" cy="1940077"/>
          </a:xfrm>
        </p:spPr>
        <p:txBody>
          <a:bodyPr>
            <a:noAutofit/>
          </a:bodyPr>
          <a:lstStyle/>
          <a:p>
            <a:pPr algn="ctr" rtl="0"/>
            <a:r>
              <a:rPr lang="en-US" sz="3600" dirty="0"/>
              <a:t>Pourquoi exploiter …</a:t>
            </a:r>
            <a:endParaRPr lang="en-ZW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B111A-FE9D-E519-E052-DA094A963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935"/>
            <a:ext cx="10972800" cy="4483865"/>
          </a:xfrm>
        </p:spPr>
        <p:txBody>
          <a:bodyPr>
            <a:normAutofit fontScale="62500" lnSpcReduction="20000"/>
          </a:bodyPr>
          <a:lstStyle/>
          <a:p>
            <a:pPr marL="119062" indent="0" algn="l" rtl="0">
              <a:buNone/>
            </a:pPr>
            <a:r>
              <a:rPr lang="en-ZW" b="1" dirty="0"/>
              <a:t>5.</a:t>
            </a:r>
            <a:r>
              <a:rPr lang="en-ZW" b="1" dirty="0">
                <a:solidFill>
                  <a:srgbClr val="FF0000"/>
                </a:solidFill>
              </a:rPr>
              <a:t>Augmente les coûtset efficacité temporelle</a:t>
            </a:r>
            <a:endParaRPr lang="en-ZW" dirty="0">
              <a:solidFill>
                <a:srgbClr val="FF0000"/>
              </a:solidFill>
            </a:endParaRPr>
          </a:p>
          <a:p>
            <a:pPr lvl="0" algn="l" rtl="0"/>
            <a:r>
              <a:rPr lang="en-ZW" dirty="0"/>
              <a:t>L’automatisation des tâches de routine (par exemple, l’indexation des documents, le suivi législatif) réduit les charges administratives.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Crée du temps pourplus stratégiquetravaux législatifs, politiques et autres travaux urgents.</a:t>
            </a:r>
          </a:p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6.</a:t>
            </a:r>
            <a:r>
              <a:rPr lang="en-ZW" b="1" dirty="0">
                <a:solidFill>
                  <a:srgbClr val="FF0000"/>
                </a:solidFill>
              </a:rPr>
              <a:t>Améliore l'analyse comparative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IAles outils juridiques peuventaider à comparerexpériences législatives, institutionnelles et jurisprudentielles entre systèmesà travers les pays pour informerharmonisation/fragmentationouréforme du droitefforts.</a:t>
            </a: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Cela facilitetirer les leçons des meilleures législations mondialespratiques, même si la surveillance humaine reste essentielle.</a:t>
            </a:r>
          </a:p>
          <a:p>
            <a:pPr marL="119062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W" b="1" dirty="0"/>
              <a:t>7.</a:t>
            </a:r>
            <a:r>
              <a:rPr lang="en-ZW" b="1" dirty="0">
                <a:solidFill>
                  <a:srgbClr val="FF0000"/>
                </a:solidFill>
              </a:rPr>
              <a:t>Améliore l'élaboration des lois fondées sur des données probantes</a:t>
            </a:r>
            <a:endParaRPr lang="en-ZW" dirty="0">
              <a:solidFill>
                <a:srgbClr val="FF0000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600"/>
              </a:spcAft>
            </a:pPr>
            <a:r>
              <a:rPr lang="en-ZW" dirty="0"/>
              <a:t>Une fois pleinement développée dans son contexte, l’IApeut analyser les données sociales, économiques et juridiques pour aider les législateurs à comprendrepotentielconséquences de la législation.</a:t>
            </a:r>
          </a:p>
          <a:p>
            <a:pPr lvl="0" algn="l" rtl="0"/>
            <a:r>
              <a:rPr lang="en-ZW" dirty="0"/>
              <a:t>Encourage les initiatives législatives fondées sur des faits et des données.</a:t>
            </a:r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84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1ABE-25FE-FFD5-C78D-9D6EC9D5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Que se passe-t-il déjà dans le monde ?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BB77-F684-B32E-7F2D-C7F112C7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 rtl="0"/>
            <a:r>
              <a:rPr lang="en-US" sz="5100" dirty="0"/>
              <a:t>Partout dans le monde, les parlements utilisent déjà l’IA, et les résultats sont transformateurs.</a:t>
            </a:r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Le système judiciaire du Kenya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5100" dirty="0"/>
              <a:t>utilise</a:t>
            </a:r>
            <a:r>
              <a:rPr lang="en-US" sz="5100" i="1" dirty="0"/>
              <a:t>IA de conversion de la parole en texte</a:t>
            </a:r>
            <a:r>
              <a:rPr lang="en-US" sz="5100" dirty="0"/>
              <a:t>Transcrire les procédures judiciaires, permettant ainsi de gagner du temps et de réduire les retards. Cette technologie peut être utilisée pour capturer les débats parlementaires.</a:t>
            </a:r>
            <a:endParaRPr lang="en-ZW" sz="5100" dirty="0"/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Congrès du Brésil</a:t>
            </a:r>
            <a:r>
              <a:rPr lang="en-US" sz="5100" dirty="0"/>
              <a:t>'</a:t>
            </a:r>
            <a:r>
              <a:rPr lang="en-US" sz="5100" b="1" dirty="0"/>
              <a:t> </a:t>
            </a:r>
            <a:r>
              <a:rPr lang="en-US" sz="5100" dirty="0"/>
              <a:t>outil d'IA</a:t>
            </a:r>
            <a:r>
              <a:rPr lang="en-US" sz="5100" i="1" dirty="0"/>
              <a:t>« Ulysse »</a:t>
            </a:r>
            <a:r>
              <a:rPr lang="en-US" sz="5100" dirty="0"/>
              <a:t>analyse les projets de loi proposés et</a:t>
            </a:r>
            <a:r>
              <a:rPr lang="en-US" sz="5100" i="1" dirty="0"/>
              <a:t>alerte les députés sur les clauses en double ou inconstitutionnelles.</a:t>
            </a:r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Le gouvernement électronique de l'Estonie</a:t>
            </a:r>
            <a:r>
              <a:rPr lang="en-US" sz="5100" b="1" dirty="0">
                <a:solidFill>
                  <a:srgbClr val="FF0000"/>
                </a:solidFill>
              </a:rPr>
              <a:t> </a:t>
            </a:r>
            <a:r>
              <a:rPr lang="en-US" sz="5100" dirty="0"/>
              <a:t>utilise l'IA pour automatiser les contrôles de conformité légale dans</a:t>
            </a:r>
            <a:r>
              <a:rPr lang="en-US" sz="5100" i="1" dirty="0"/>
              <a:t>minutes</a:t>
            </a:r>
            <a:r>
              <a:rPr lang="en-US" sz="5100" dirty="0"/>
              <a:t>.</a:t>
            </a:r>
          </a:p>
          <a:p>
            <a:pPr algn="l" rtl="0"/>
            <a:r>
              <a:rPr lang="en-US" sz="5100" dirty="0"/>
              <a:t>Dans</a:t>
            </a:r>
            <a:r>
              <a:rPr lang="en-US" sz="5100" b="1" i="1" dirty="0">
                <a:solidFill>
                  <a:srgbClr val="FF0000"/>
                </a:solidFill>
              </a:rPr>
              <a:t>Parlement sud-africain</a:t>
            </a:r>
            <a:r>
              <a:rPr lang="en-US" sz="5100" i="1" dirty="0"/>
              <a:t>,</a:t>
            </a:r>
            <a:r>
              <a:rPr lang="en-US" sz="5100" dirty="0"/>
              <a:t>essais en cours pour</a:t>
            </a:r>
            <a:r>
              <a:rPr lang="en-US" sz="5100" i="1" dirty="0"/>
              <a:t>modèles d'apprentissage automatique</a:t>
            </a:r>
            <a:r>
              <a:rPr lang="en-US" sz="5100" dirty="0"/>
              <a:t>ce genre de milliers de soumissions reçues lors des consultations publiques.</a:t>
            </a:r>
          </a:p>
          <a:p>
            <a:pPr algn="l" rtl="0"/>
            <a:r>
              <a:rPr lang="en-US" sz="5100" b="1" i="1" dirty="0">
                <a:solidFill>
                  <a:srgbClr val="FF0000"/>
                </a:solidFill>
              </a:rPr>
              <a:t>Les rédacteurs législatifs du Canada</a:t>
            </a:r>
            <a:r>
              <a:rPr lang="en-US" sz="5100" dirty="0"/>
              <a:t>utiliser un</a:t>
            </a:r>
            <a:r>
              <a:rPr lang="en-US" sz="5100" i="1" dirty="0"/>
              <a:t>Legaltech</a:t>
            </a:r>
            <a:r>
              <a:rPr lang="en-US" sz="5100" dirty="0"/>
              <a:t>plate-forme qui</a:t>
            </a:r>
            <a:r>
              <a:rPr lang="en-US" sz="5100" i="1" dirty="0"/>
              <a:t>suggère une formulation</a:t>
            </a:r>
            <a:r>
              <a:rPr lang="en-US" sz="5100" dirty="0"/>
              <a:t>basé sur les lois passées, améliorant la cohérence et la clarté.</a:t>
            </a:r>
          </a:p>
          <a:p>
            <a:pPr algn="l" rtl="0"/>
            <a:r>
              <a:rPr lang="en-US" sz="5100" b="1" dirty="0">
                <a:solidFill>
                  <a:srgbClr val="FF0000"/>
                </a:solidFill>
              </a:rPr>
              <a:t>Ces technologies ne sont pas parfaites, mais utilisées à bon escient, elles amplifient la souveraineté parlementaire plutôt que de la saper.</a:t>
            </a:r>
            <a:endParaRPr lang="en-ZW" sz="5100" b="1" dirty="0">
              <a:solidFill>
                <a:srgbClr val="FF0000"/>
              </a:solidFill>
            </a:endParaRPr>
          </a:p>
          <a:p>
            <a:pPr algn="l" rtl="0"/>
            <a:endParaRPr lang="en-ZW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95795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9BCB-2811-00CC-7C51-8E4EEA7F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ZW" dirty="0"/>
              <a:t>Réglementation de l'IA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8AB2-AEE5-E770-69DD-A9281BA3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Il est nécessaire de faire face aux risques potentiels et</a:t>
            </a:r>
            <a:r>
              <a:rPr lang="en-US" b="1" dirty="0">
                <a:solidFill>
                  <a:srgbClr val="FF0000"/>
                </a:solidFill>
              </a:rPr>
              <a:t>assurer son développement et son déploiement responsables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Sans réglementation pour faire respecter la responsabilité,</a:t>
            </a:r>
            <a:r>
              <a:rPr lang="en-US" b="1" dirty="0">
                <a:solidFill>
                  <a:srgbClr val="FF0000"/>
                </a:solidFill>
              </a:rPr>
              <a:t>Les systèmes d’IA pourraient présenter des dangers pour la vie humaine, la vie privée et les normes éthiques.</a:t>
            </a:r>
          </a:p>
          <a:p>
            <a:pPr algn="l" rtl="0"/>
            <a:r>
              <a:rPr lang="en-US" dirty="0"/>
              <a:t>De plus, l’IA non réglementée peut</a:t>
            </a:r>
            <a:r>
              <a:rPr lang="en-US" b="1" dirty="0">
                <a:solidFill>
                  <a:srgbClr val="FF0000"/>
                </a:solidFill>
              </a:rPr>
              <a:t>éroder la confiance du public, créer des vulnérabilités en matière de sécurité</a:t>
            </a:r>
            <a:r>
              <a:rPr lang="en-US" dirty="0"/>
              <a:t>, et potentiellement conduire à des conséquences imprévues.</a:t>
            </a:r>
          </a:p>
          <a:p>
            <a:pPr algn="l" rtl="0"/>
            <a:r>
              <a:rPr lang="en-US" dirty="0"/>
              <a:t>La technologie devrait</a:t>
            </a:r>
            <a:r>
              <a:rPr lang="en-US" i="1" dirty="0"/>
              <a:t>servir la démocratie, et non l’affaiblir.</a:t>
            </a:r>
          </a:p>
          <a:p>
            <a:pPr algn="l" rtl="0"/>
            <a:r>
              <a:rPr lang="en-US" dirty="0"/>
              <a:t>Alors que le Parlement intègre l’IA et la technologie juridique, plusieurs</a:t>
            </a:r>
            <a:r>
              <a:rPr lang="en-US" b="1" i="1" dirty="0">
                <a:solidFill>
                  <a:srgbClr val="FF0000"/>
                </a:solidFill>
              </a:rPr>
              <a:t>questions juridiques et éthiques fondamentales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surviennent qui vont au-delà de l'efficacité opérationnelle et</a:t>
            </a:r>
            <a:r>
              <a:rPr lang="en-US" b="1" dirty="0">
                <a:solidFill>
                  <a:srgbClr val="FF0000"/>
                </a:solidFill>
              </a:rPr>
              <a:t>entrer dans le royaume de</a:t>
            </a:r>
            <a:r>
              <a:rPr lang="en-US" b="1" i="1" dirty="0">
                <a:solidFill>
                  <a:srgbClr val="FF0000"/>
                </a:solidFill>
              </a:rPr>
              <a:t>intégrité démocratique</a:t>
            </a:r>
            <a:r>
              <a:rPr lang="en-US" dirty="0"/>
              <a:t>.</a:t>
            </a:r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669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E289-A4C7-4BE7-AC9A-757EC88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Tout est-il rose ? : Les méfaits de l’exploitation de l’IA</a:t>
            </a: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6345-4ED2-4BE3-AA6D-8EFF7995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4825"/>
            <a:ext cx="10972800" cy="5083175"/>
          </a:xfrm>
        </p:spPr>
        <p:txBody>
          <a:bodyPr>
            <a:noAutofit/>
          </a:bodyPr>
          <a:lstStyle/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Responsabilité</a:t>
            </a:r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Transparenceet explicabilité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Biaiset l'équité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Légalet l'incertitude éthique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DonnéesConfidentialité et sécurité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InstitutionnelLacunes de résistance et de capacité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Intégrationavec les systèmes hérités</a:t>
            </a:r>
            <a:endParaRPr lang="en-ZW" dirty="0"/>
          </a:p>
          <a:p>
            <a:pPr marL="633412" indent="-514350" algn="ctr" rtl="0">
              <a:buFont typeface="+mj-lt"/>
              <a:buAutoNum type="arabicPeriod"/>
            </a:pPr>
            <a:r>
              <a:rPr lang="en-ZW" b="1" dirty="0"/>
              <a:t>De procédureet conformité constitutionnelle</a:t>
            </a:r>
            <a:endParaRPr lang="en-ZW" dirty="0"/>
          </a:p>
          <a:p>
            <a:pPr algn="l" rtl="0"/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4754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E289-A4C7-4BE7-AC9A-757EC887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dirty="0"/>
              <a:t>Tendances émergentes en matière de réglementation et de contrôle de l'IA</a:t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E6345-4ED2-4BE3-AA6D-8EFF7995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l" rtl="0"/>
            <a:r>
              <a:rPr lang="en-ZW" sz="2800" dirty="0"/>
              <a:t> </a:t>
            </a:r>
            <a:endParaRPr lang="en-ZW" dirty="0"/>
          </a:p>
        </p:txBody>
      </p:sp>
      <p:sp>
        <p:nvSpPr>
          <p:cNvPr id="5" name="AutoShape 4" descr="Global AI Regulations | now.digital | mind the ai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Z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551709"/>
            <a:ext cx="10769600" cy="48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3091</TotalTime>
  <Words>2166</Words>
  <Application>Microsoft Office PowerPoint</Application>
  <PresentationFormat>Widescreen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Corbel</vt:lpstr>
      <vt:lpstr>Wingdings</vt:lpstr>
      <vt:lpstr>Wingdings 2</vt:lpstr>
      <vt:lpstr>Wingdings 3</vt:lpstr>
      <vt:lpstr>Module</vt:lpstr>
      <vt:lpstr>Penser « réglementation » alors que les parlements de la SADC exploitent l'intelligence artificielle et la technologie juridique pour des processus parlementaires efficaces et efficients</vt:lpstr>
      <vt:lpstr>Introduction</vt:lpstr>
      <vt:lpstr>Pourquoi exploiter l'IA dans(lequel)Processus parlementaires ?</vt:lpstr>
      <vt:lpstr>Pourquoi exploiter …</vt:lpstr>
      <vt:lpstr>Pourquoi exploiter …</vt:lpstr>
      <vt:lpstr>Que se passe-t-il déjà dans le monde ?</vt:lpstr>
      <vt:lpstr>Réglementation de l'IA  </vt:lpstr>
      <vt:lpstr>Tout est-il rose ? : Les méfaits de l’exploitation de l’IA</vt:lpstr>
      <vt:lpstr>Tendances émergentes en matière de réglementation et de contrôle de l'IA </vt:lpstr>
      <vt:lpstr>Protection des données : modèle de la Communauté de développement de l'Afrique australe (SADC)Droit (2013)</vt:lpstr>
      <vt:lpstr>La stratégie de l'UA sur l'IA</vt:lpstr>
      <vt:lpstr>Modification et application des lois et règlements existantscadres</vt:lpstr>
      <vt:lpstr>L'Union européenne : un modèle de droit contraignant (la loi sur l'IA)</vt:lpstr>
      <vt:lpstr> Conseilde l'Europe Convention-cadre sur l'IA et les droits de l'hommeDroits (2024) </vt:lpstr>
      <vt:lpstr>Les États-Unis : une approche sectorielle et fondée sur des principes</vt:lpstr>
      <vt:lpstr>Brésil</vt:lpstr>
      <vt:lpstr>Chine : un cadre multicouche, pragmatique et axé sur le contrôle</vt:lpstr>
      <vt:lpstr>Canada : une approche volontaire et fondée sur des principes (avec une intention législative)</vt:lpstr>
      <vt:lpstr>Portée des sanctions</vt:lpstr>
      <vt:lpstr> Côte à côte mondialeRéglementation sur l'IA </vt:lpstr>
      <vt:lpstr>CléLeçons sur la réglementation mondiale de l'IA</vt:lpstr>
      <vt:lpstr>L'avenir de la réglementation</vt:lpstr>
      <vt:lpstr>Quel rôle l’Université du Zimbabwe peut-elle jouer ? </vt:lpstr>
      <vt:lpstr>Conclusion : Un Parlement intelligent est un Parlement 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Writing (Legal Opinions)</dc:title>
  <dc:creator>Windows User</dc:creator>
  <cp:lastModifiedBy>Ronald Windwaai</cp:lastModifiedBy>
  <cp:revision>102</cp:revision>
  <dcterms:created xsi:type="dcterms:W3CDTF">2020-12-14T17:47:47Z</dcterms:created>
  <dcterms:modified xsi:type="dcterms:W3CDTF">2025-06-02T05:43:35Z</dcterms:modified>
</cp:coreProperties>
</file>