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2" r:id="rId3"/>
    <p:sldId id="260" r:id="rId4"/>
    <p:sldId id="314" r:id="rId5"/>
    <p:sldId id="311" r:id="rId6"/>
    <p:sldId id="318" r:id="rId7"/>
    <p:sldId id="326" r:id="rId8"/>
    <p:sldId id="305" r:id="rId9"/>
    <p:sldId id="315" r:id="rId10"/>
    <p:sldId id="339" r:id="rId11"/>
    <p:sldId id="337" r:id="rId12"/>
    <p:sldId id="338" r:id="rId13"/>
    <p:sldId id="328" r:id="rId14"/>
    <p:sldId id="330" r:id="rId15"/>
    <p:sldId id="329" r:id="rId16"/>
    <p:sldId id="331" r:id="rId17"/>
    <p:sldId id="332" r:id="rId18"/>
    <p:sldId id="333" r:id="rId19"/>
    <p:sldId id="327" r:id="rId20"/>
    <p:sldId id="335" r:id="rId21"/>
    <p:sldId id="334" r:id="rId22"/>
    <p:sldId id="336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6400" autoAdjust="0"/>
  </p:normalViewPr>
  <p:slideViewPr>
    <p:cSldViewPr snapToGrid="0">
      <p:cViewPr varScale="1">
        <p:scale>
          <a:sx n="103" d="100"/>
          <a:sy n="103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5FF9-A365-46D6-ACE9-D888171A3F92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10F036-0F47-4D72-A780-567C40834EF9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470212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1749-BB82-48DC-A155-FB42DA6A01FB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5165-012A-4958-A13B-382245C63DB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334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0E9B-CEFB-44D2-AF10-F7EB7CCEEF7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9C5D-D883-4361-9492-E3B778375A4A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328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537B-67DE-46BA-B892-C260272EC0F8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FBCB-70F6-4779-93CA-DB06D21B3B3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4866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D11C-82C5-4E2D-B152-820DB4A2C98A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22B881-9BC5-472A-A41A-40298FAB880B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567014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5916-998D-4DF8-8F78-D9E9853038B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6A63-6B29-4A46-A6E3-642B0C29D22E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2339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FE29-10E4-4410-BCF1-FBD7591A440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84FD-C19D-4D50-BA66-029AB9935920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90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9CB6-59A6-4FA2-98A3-E62B30835AF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6E6D-8961-4115-8B67-A4205DFFFBF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316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7257-16AB-429C-ADF7-56CBC01F000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19F3-A3D5-4B62-BB31-AF4A0F5BE763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389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4BAC-C7CE-4601-8989-A0B969F127A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17F3-DD56-4D62-9EDC-447C36F46C01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4893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B287-C573-4416-BD98-6737098AB2F1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ZW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D639-06EF-4C61-949E-762292CF9E79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7388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578C5E-23A4-4D4F-9DE1-EBB0A4F6E18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39B6C-9C07-473B-B159-3363BD313A63}" type="slidenum">
              <a:rPr lang="en-ZW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W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4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2C1AD-2936-3220-9557-0E242F78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44" y="118871"/>
            <a:ext cx="10684256" cy="3197205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T</a:t>
            </a:r>
            <a:r>
              <a:rPr lang="en-US" dirty="0" smtClean="0"/>
              <a:t>pensar a “regulamentação” como</a:t>
            </a:r>
            <a:r>
              <a:rPr lang="en-US" sz="4400" dirty="0"/>
              <a:t>SADC</a:t>
            </a:r>
            <a:r>
              <a:rPr lang="en-US" sz="4400" dirty="0" smtClean="0"/>
              <a:t>Os Parlamentos utilizam a Inteligência Artificial</a:t>
            </a:r>
            <a:r>
              <a:rPr lang="en-US" sz="4400" dirty="0"/>
              <a:t>e tecnologia jurídica para uma atuação parlamentar eficaz e eficiente</a:t>
            </a:r>
            <a:r>
              <a:rPr lang="en-US" sz="4400" dirty="0" smtClean="0"/>
              <a:t>processos</a:t>
            </a:r>
            <a:r>
              <a:rPr lang="en-ZW" sz="4800" dirty="0"/>
              <a:t/>
            </a:r>
            <a:br>
              <a:rPr lang="en-ZW" sz="4800" dirty="0"/>
            </a:br>
            <a:endParaRPr lang="en-ZW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BC2822-9CDA-B55B-6D30-2A6AA200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552" y="2964580"/>
            <a:ext cx="10696448" cy="3282215"/>
          </a:xfrm>
        </p:spPr>
        <p:txBody>
          <a:bodyPr/>
          <a:lstStyle/>
          <a:p>
            <a:pPr algn="ctr" rtl="0"/>
            <a:endParaRPr lang="en-ZW" sz="1800" dirty="0"/>
          </a:p>
          <a:p>
            <a:pPr algn="ctr" rtl="0"/>
            <a:r>
              <a:rPr lang="en-ZW" sz="2400" b="1" dirty="0"/>
              <a:t>Doutor Tarisai MUTANGI</a:t>
            </a:r>
          </a:p>
          <a:p>
            <a:pPr algn="ctr" rtl="0"/>
            <a:endParaRPr lang="en-ZW" sz="2400" dirty="0" smtClean="0"/>
          </a:p>
          <a:p>
            <a:pPr algn="ctr" rtl="0"/>
            <a:r>
              <a:rPr lang="en-ZW" sz="2400" b="1" i="1" dirty="0" smtClean="0"/>
              <a:t>(</a:t>
            </a:r>
            <a:r>
              <a:rPr lang="en-ZW" sz="2400" b="1" i="1" dirty="0"/>
              <a:t>Universidade do Zimbabué)</a:t>
            </a:r>
          </a:p>
          <a:p>
            <a:pPr algn="ctr" rtl="0"/>
            <a:endParaRPr lang="en-ZW" sz="1800" dirty="0"/>
          </a:p>
          <a:p>
            <a:pPr algn="ctr" rtl="0"/>
            <a:endParaRPr lang="en-ZW" sz="1800" dirty="0"/>
          </a:p>
          <a:p>
            <a:pPr algn="ctr" rtl="0"/>
            <a:endParaRPr lang="en-ZW" sz="4000" dirty="0"/>
          </a:p>
        </p:txBody>
      </p:sp>
    </p:spTree>
    <p:extLst>
      <p:ext uri="{BB962C8B-B14F-4D97-AF65-F5344CB8AC3E}">
        <p14:creationId xmlns:p14="http://schemas.microsoft.com/office/powerpoint/2010/main" val="11450491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Proteção de Dados: Modelo da Comunidade de Desenvolvimento da África Austral (SADC)</a:t>
            </a:r>
            <a:r>
              <a:rPr lang="en-GB" dirty="0" smtClean="0"/>
              <a:t>Direito (2013)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algn="l"/>
            <a:r>
              <a:rPr lang="en-GB" dirty="0" smtClean="0"/>
              <a:t>Não é uma forma de regulação da IA ​​propriamente dita.</a:t>
            </a:r>
          </a:p>
          <a:p>
            <a:pPr algn="l" rtl="0"/>
            <a:r>
              <a:rPr lang="en-GB" dirty="0" smtClean="0"/>
              <a:t>Dele</a:t>
            </a:r>
            <a:r>
              <a:rPr lang="en-GB" dirty="0"/>
              <a:t>objetivo</a:t>
            </a:r>
            <a:r>
              <a:rPr lang="en-GB" dirty="0" smtClean="0"/>
              <a:t>é orientar os Estados-Membros da SADC na adopção de dados</a:t>
            </a:r>
            <a:r>
              <a:rPr lang="en-GB" dirty="0"/>
              <a:t>proteção</a:t>
            </a:r>
            <a:r>
              <a:rPr lang="en-GB" dirty="0" smtClean="0"/>
              <a:t>legislação, para combater</a:t>
            </a:r>
            <a:r>
              <a:rPr lang="en-GB" dirty="0"/>
              <a:t>as violações de dados que podem surgir da</a:t>
            </a:r>
            <a:r>
              <a:rPr lang="en-GB" b="1" dirty="0">
                <a:solidFill>
                  <a:srgbClr val="FF0000"/>
                </a:solidFill>
              </a:rPr>
              <a:t>coleção</a:t>
            </a:r>
            <a:r>
              <a:rPr lang="en-GB" dirty="0"/>
              <a:t>,</a:t>
            </a:r>
            <a:r>
              <a:rPr lang="en-GB" b="1" dirty="0">
                <a:solidFill>
                  <a:srgbClr val="FF0000"/>
                </a:solidFill>
              </a:rPr>
              <a:t>processamento</a:t>
            </a:r>
            <a:r>
              <a:rPr lang="en-GB" dirty="0"/>
              <a:t>,</a:t>
            </a:r>
            <a:r>
              <a:rPr lang="en-GB" b="1" dirty="0">
                <a:solidFill>
                  <a:srgbClr val="FF0000"/>
                </a:solidFill>
              </a:rPr>
              <a:t>transmissão</a:t>
            </a:r>
            <a:r>
              <a:rPr lang="en-GB" dirty="0"/>
              <a:t>,</a:t>
            </a:r>
            <a:r>
              <a:rPr lang="en-GB" b="1" dirty="0">
                <a:solidFill>
                  <a:srgbClr val="FF0000"/>
                </a:solidFill>
              </a:rPr>
              <a:t>armazenamento</a:t>
            </a:r>
            <a:r>
              <a:rPr lang="en-GB" dirty="0"/>
              <a:t>e</a:t>
            </a:r>
            <a:r>
              <a:rPr lang="en-GB" b="1" dirty="0">
                <a:solidFill>
                  <a:srgbClr val="FF0000"/>
                </a:solidFill>
              </a:rPr>
              <a:t>utilização de dados pessoais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Estes aspetos são agora essenciais para o desenvolvimento e implementação de sistemas de IA.</a:t>
            </a:r>
          </a:p>
          <a:p>
            <a:pPr algn="l" rtl="0"/>
            <a:r>
              <a:rPr lang="en-GB" dirty="0" smtClean="0"/>
              <a:t>Tais leis fazem naturalmente parte da regulamentação dos sistemas de IA. 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62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 smtClean="0"/>
              <a:t>A Estratégia da UA para a IA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4699865"/>
          </a:xfrm>
        </p:spPr>
        <p:txBody>
          <a:bodyPr numCol="2">
            <a:normAutofit fontScale="775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 Estratégia da UA</a:t>
            </a:r>
            <a:r>
              <a:rPr lang="en-GB" dirty="0" smtClean="0"/>
              <a:t>era</a:t>
            </a:r>
            <a:r>
              <a:rPr lang="en-GB" dirty="0"/>
              <a:t>adoptado pelo Conselho Executivo da UA durante a sua 45ª Sessão Ordinária realizada em</a:t>
            </a:r>
            <a:r>
              <a:rPr lang="en-GB" b="1" dirty="0" smtClean="0">
                <a:solidFill>
                  <a:srgbClr val="FF0000"/>
                </a:solidFill>
              </a:rPr>
              <a:t>18º</a:t>
            </a:r>
            <a:r>
              <a:rPr lang="en-GB" b="1" dirty="0">
                <a:solidFill>
                  <a:srgbClr val="FF0000"/>
                </a:solidFill>
              </a:rPr>
              <a:t>– 19 de julho de 2024</a:t>
            </a:r>
            <a:r>
              <a:rPr lang="en-GB" dirty="0"/>
              <a:t>, em Acra, República da</a:t>
            </a:r>
            <a:r>
              <a:rPr lang="en-GB" dirty="0" smtClean="0"/>
              <a:t>Gana;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Tem</a:t>
            </a:r>
            <a:r>
              <a:rPr lang="en-ZW" b="1" dirty="0">
                <a:solidFill>
                  <a:srgbClr val="FF0000"/>
                </a:solidFill>
              </a:rPr>
              <a:t>cinco focos</a:t>
            </a:r>
            <a:r>
              <a:rPr lang="en-ZW" b="1" dirty="0" smtClean="0">
                <a:solidFill>
                  <a:srgbClr val="FF0000"/>
                </a:solidFill>
              </a:rPr>
              <a:t>áreas: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Aproveitar os benefícios da IA ​​para as pessoas, instituições, setor privado e países africanos, em conformidade com a Agenda</a:t>
            </a:r>
            <a:r>
              <a:rPr lang="en-GB" dirty="0" smtClean="0"/>
              <a:t>2063;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Abordar os riscos associados à crescente utilização de</a:t>
            </a:r>
            <a:r>
              <a:rPr lang="en-GB" dirty="0" smtClean="0"/>
              <a:t>IA;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Acelerar as capacidades dos Estados-Membros da UA em</a:t>
            </a:r>
            <a:r>
              <a:rPr lang="en-ZW" dirty="0" smtClean="0"/>
              <a:t>infraestrutura, IA</a:t>
            </a:r>
            <a:r>
              <a:rPr lang="en-ZW" dirty="0"/>
              <a:t>talento e competências, conjuntos de dados, inovação e investigação que sustentam a IA</a:t>
            </a:r>
            <a:r>
              <a:rPr lang="en-ZW" dirty="0" smtClean="0"/>
              <a:t>desenvolvimento;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Promover a cooperação e as parcerias regionais e internacionais para desenvolver as capacidades nacionais e regionais de IA e fazer avançar a posição de África no panorama global.</a:t>
            </a:r>
            <a:endParaRPr lang="en-GB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Estimulante</a:t>
            </a:r>
            <a:r>
              <a:rPr lang="en-GB" dirty="0"/>
              <a:t>investimento público e privado em IA a nível nacional e regional.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509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Alteração e aplicação das leis e regulamentos existentes</a:t>
            </a:r>
            <a:r>
              <a:rPr lang="en-GB" dirty="0" smtClean="0"/>
              <a:t>estruturas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Intelectual</a:t>
            </a:r>
            <a:r>
              <a:rPr lang="en-GB" dirty="0"/>
              <a:t>Propriedade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Eletrónico</a:t>
            </a:r>
            <a:r>
              <a:rPr lang="en-GB" dirty="0"/>
              <a:t>Comunicações e Transações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Denúncia de irregularidades</a:t>
            </a:r>
            <a:r>
              <a:rPr lang="en-GB" dirty="0"/>
              <a:t>e divulgação protegida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Acesso</a:t>
            </a:r>
            <a:r>
              <a:rPr lang="en-GB" dirty="0"/>
              <a:t>para informação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Pessoal</a:t>
            </a:r>
            <a:r>
              <a:rPr lang="en-GB" dirty="0"/>
              <a:t>proteção de dados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Leis de cibersegurança;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Consumidor</a:t>
            </a:r>
            <a:r>
              <a:rPr lang="en-GB" dirty="0"/>
              <a:t>proteção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Antitrust</a:t>
            </a:r>
            <a:r>
              <a:rPr lang="en-GB" dirty="0"/>
              <a:t>e competição</a:t>
            </a:r>
            <a:r>
              <a:rPr lang="en-GB" dirty="0" smtClean="0"/>
              <a:t>leis;</a:t>
            </a:r>
          </a:p>
          <a:p>
            <a:pPr rtl="0" algn="l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Leis</a:t>
            </a:r>
            <a:r>
              <a:rPr lang="en-GB" dirty="0"/>
              <a:t>e políticas relativas à inclusão e ao empoderamento dos diferentes grupos (mulheres, raparigas, pessoas com deficiência, jovens, crianças, população rural, etc.)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740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União Europeia: Liderar com "Direito Duro" (Lei da IA)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GB" dirty="0" smtClean="0"/>
              <a:t>Entrou em vigor</a:t>
            </a:r>
            <a:r>
              <a:rPr lang="en-GB" dirty="0"/>
              <a:t>em 2024, após anos de debate.</a:t>
            </a:r>
            <a:endParaRPr lang="en-GB" dirty="0" smtClean="0"/>
          </a:p>
          <a:p>
            <a:pPr algn="l" rtl="0"/>
            <a:r>
              <a:rPr lang="en-GB" dirty="0" smtClean="0"/>
              <a:t>O mundo</a:t>
            </a:r>
            <a:r>
              <a:rPr lang="en-GB" dirty="0"/>
              <a:t>primeiro quadro jurídico abrangente para</a:t>
            </a:r>
            <a:r>
              <a:rPr lang="en-GB" dirty="0" smtClean="0"/>
              <a:t>IA.</a:t>
            </a:r>
          </a:p>
          <a:p>
            <a:pPr algn="l" rtl="0"/>
            <a:r>
              <a:rPr lang="en-GB" dirty="0" smtClean="0"/>
              <a:t>Ele concentra-se em</a:t>
            </a:r>
            <a:r>
              <a:rPr lang="en-GB" dirty="0"/>
              <a:t>um</a:t>
            </a:r>
            <a:r>
              <a:rPr lang="en-GB" b="1" u="sng" dirty="0"/>
              <a:t>classificação baseada no risco</a:t>
            </a:r>
            <a:r>
              <a:rPr lang="en-GB" dirty="0"/>
              <a:t>dos sistemas de IA.</a:t>
            </a:r>
            <a:endParaRPr lang="en-GB" dirty="0" smtClean="0"/>
          </a:p>
          <a:p>
            <a:pPr algn="l" rtl="0"/>
            <a:r>
              <a:rPr lang="en-GB" dirty="0" smtClean="0"/>
              <a:t>Distingue</a:t>
            </a:r>
            <a:r>
              <a:rPr lang="en-GB" dirty="0"/>
              <a:t>entre risco inaceitável (por exemplo, pontuação social, técnicas subliminares), sistemas de alto risco (como a IA utilizada na saúde ou na aplicação da lei) e sistemas de risco limitado, como os chatbots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Ele reforça</a:t>
            </a:r>
            <a:r>
              <a:rPr lang="en-GB" b="1" dirty="0"/>
              <a:t>transparência, justiça e prestação de contas</a:t>
            </a:r>
            <a:r>
              <a:rPr lang="en-GB" dirty="0"/>
              <a:t>, particularmente em setores de alto risco onde a IA pode ter impacto nos direitos fundamentais, na segurança e na privacidade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A lei para ser</a:t>
            </a:r>
            <a:r>
              <a:rPr lang="en-GB" b="1" dirty="0" smtClean="0"/>
              <a:t>implementado em fases</a:t>
            </a:r>
            <a:r>
              <a:rPr lang="en-GB" dirty="0" smtClean="0"/>
              <a:t>com</a:t>
            </a:r>
            <a:r>
              <a:rPr lang="en-GB" dirty="0"/>
              <a:t>proibições que entram em vigor a partir de fevereiro de 2025 e aplicabilidade total para sistemas de alto risco no início de 2028.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869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504"/>
            <a:ext cx="10972800" cy="1208671"/>
          </a:xfrm>
        </p:spPr>
        <p:txBody>
          <a:bodyPr>
            <a:normAutofit fontScale="90000"/>
          </a:bodyPr>
          <a:lstStyle/>
          <a:p>
            <a:pPr algn="ctr" rt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Concelho</a:t>
            </a:r>
            <a:r>
              <a:rPr lang="en-GB" dirty="0"/>
              <a:t>da Convenção-Quadro Europeia sobre IA e Direitos Humanos</a:t>
            </a:r>
            <a:r>
              <a:rPr lang="en-GB" dirty="0" smtClean="0"/>
              <a:t>Direitos (2024)</a:t>
            </a:r>
            <a:r>
              <a:rPr lang="en-GB" dirty="0"/>
              <a:t/>
            </a:r>
            <a:br>
              <a:rPr lang="en-GB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GB" dirty="0" smtClean="0"/>
              <a:t>É um</a:t>
            </a:r>
            <a:r>
              <a:rPr lang="en-GB" dirty="0"/>
              <a:t>quadro jurídico abrangente concebido para garantir que todas as atividades</a:t>
            </a:r>
            <a:r>
              <a:rPr lang="en-GB" b="1" dirty="0"/>
              <a:t>dentro do ciclo de vida da IA</a:t>
            </a:r>
            <a:r>
              <a:rPr lang="en-GB" dirty="0"/>
              <a:t>aderir a</a:t>
            </a:r>
            <a:r>
              <a:rPr lang="en-GB" b="1" dirty="0"/>
              <a:t>os direitos fundamentais do homem, os princípios democráticos e o Estado de direito</a:t>
            </a:r>
            <a:r>
              <a:rPr lang="en-GB" dirty="0"/>
              <a:t>.</a:t>
            </a:r>
            <a:endParaRPr lang="en-GB" dirty="0" smtClean="0"/>
          </a:p>
          <a:p>
            <a:pPr algn="l" rtl="0"/>
            <a:r>
              <a:rPr lang="en-GB" dirty="0"/>
              <a:t>Aplica-se ao público</a:t>
            </a:r>
            <a:r>
              <a:rPr lang="en-GB" dirty="0" smtClean="0"/>
              <a:t>e</a:t>
            </a:r>
            <a:r>
              <a:rPr lang="en-GB" dirty="0"/>
              <a:t>privado</a:t>
            </a:r>
            <a:r>
              <a:rPr lang="en-GB" dirty="0" smtClean="0"/>
              <a:t>atores,</a:t>
            </a:r>
            <a:r>
              <a:rPr lang="en-GB" dirty="0"/>
              <a:t>exigindo que os estados implementem medidas graduais e específicas do contexto para gerir</a:t>
            </a:r>
            <a:r>
              <a:rPr lang="en-GB" dirty="0" smtClean="0"/>
              <a:t>Riscos relacionados com a IA</a:t>
            </a:r>
            <a:r>
              <a:rPr lang="en-GB" dirty="0"/>
              <a:t>através</a:t>
            </a:r>
            <a:r>
              <a:rPr lang="en-GB" dirty="0" smtClean="0"/>
              <a:t>risco</a:t>
            </a:r>
            <a:r>
              <a:rPr lang="en-GB" dirty="0"/>
              <a:t>e avaliações de impacto,</a:t>
            </a:r>
            <a:r>
              <a:rPr lang="en-GB" b="1" dirty="0" smtClean="0"/>
              <a:t>acessível</a:t>
            </a:r>
            <a:r>
              <a:rPr lang="en-GB" b="1" dirty="0"/>
              <a:t>remédios</a:t>
            </a:r>
            <a:r>
              <a:rPr lang="en-GB" dirty="0"/>
              <a:t>para afetados</a:t>
            </a:r>
            <a:r>
              <a:rPr lang="en-GB" dirty="0" smtClean="0"/>
              <a:t>indivíduos etc.</a:t>
            </a:r>
          </a:p>
          <a:p>
            <a:pPr algn="l" rtl="0"/>
            <a:r>
              <a:rPr lang="en-GB" dirty="0"/>
              <a:t>Festas</a:t>
            </a:r>
            <a:r>
              <a:rPr lang="en-GB" dirty="0" smtClean="0"/>
              <a:t>para</a:t>
            </a:r>
            <a:r>
              <a:rPr lang="en-GB" b="1" dirty="0"/>
              <a:t>incorporar princípios fundamentais</a:t>
            </a:r>
            <a:r>
              <a:rPr lang="en-GB" dirty="0"/>
              <a:t>como a transparência, a prestação de contas e a supervisão eficaz em todo o</a:t>
            </a:r>
            <a:r>
              <a:rPr lang="en-GB" b="1" dirty="0"/>
              <a:t>estilo</a:t>
            </a:r>
            <a:r>
              <a:rPr lang="en-GB" dirty="0"/>
              <a:t>,</a:t>
            </a:r>
            <a:r>
              <a:rPr lang="en-GB" b="1" dirty="0"/>
              <a:t>desenvolvimento</a:t>
            </a:r>
            <a:r>
              <a:rPr lang="en-GB" dirty="0"/>
              <a:t>,</a:t>
            </a:r>
            <a:r>
              <a:rPr lang="en-GB" b="1" dirty="0"/>
              <a:t>Implantação</a:t>
            </a:r>
            <a:r>
              <a:rPr lang="en-GB" dirty="0"/>
              <a:t>, e</a:t>
            </a:r>
            <a:r>
              <a:rPr lang="en-GB" b="1" dirty="0"/>
              <a:t>descomissionamento</a:t>
            </a:r>
            <a:r>
              <a:rPr lang="en-GB" dirty="0"/>
              <a:t>dos sistemas de IA.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997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Estados Unidos: Uma abordagem baseada em princípios e específica para cada setor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O  </a:t>
            </a:r>
            <a:r>
              <a:rPr lang="en-GB" b="1" dirty="0" smtClean="0"/>
              <a:t>Abordagem focada</a:t>
            </a:r>
            <a:r>
              <a:rPr lang="en-GB" dirty="0" smtClean="0"/>
              <a:t>principalmente</a:t>
            </a:r>
            <a:r>
              <a:rPr lang="en-GB" dirty="0"/>
              <a:t>princípios não vinculativos, ordens executivas e orientações específicas do setor, em vez de uma única lei abrangente sobre IA</a:t>
            </a:r>
            <a:r>
              <a:rPr lang="en-GB" dirty="0" smtClean="0"/>
              <a:t>.</a:t>
            </a:r>
          </a:p>
          <a:p>
            <a:pPr algn="l" rtl="0"/>
            <a:r>
              <a:rPr lang="en-GB" b="1" dirty="0"/>
              <a:t>Chave</a:t>
            </a:r>
            <a:r>
              <a:rPr lang="en-GB" b="1" dirty="0" smtClean="0"/>
              <a:t>Iniciativas</a:t>
            </a:r>
            <a:r>
              <a:rPr lang="en-GB" dirty="0" smtClean="0"/>
              <a:t>usados ​​​​incluem o</a:t>
            </a:r>
            <a:r>
              <a:rPr lang="en-GB" b="1" dirty="0"/>
              <a:t>Gestão de Riscos de IA do NIST</a:t>
            </a:r>
            <a:r>
              <a:rPr lang="en-GB" b="1" dirty="0" smtClean="0"/>
              <a:t>Enquadramento;</a:t>
            </a:r>
            <a:r>
              <a:rPr lang="en-GB" b="1" dirty="0"/>
              <a:t>Executivo</a:t>
            </a:r>
            <a:r>
              <a:rPr lang="en-GB" b="1" dirty="0" smtClean="0"/>
              <a:t>Ordens e iniciativas a nível estadual.</a:t>
            </a:r>
            <a:r>
              <a:rPr lang="en-GB" dirty="0" smtClean="0"/>
              <a:t> </a:t>
            </a:r>
            <a:r>
              <a:rPr lang="en-GB" b="1" dirty="0" smtClean="0"/>
              <a:t> </a:t>
            </a:r>
          </a:p>
          <a:p>
            <a:pPr algn="l" rtl="0"/>
            <a:r>
              <a:rPr lang="en-GB" dirty="0" smtClean="0"/>
              <a:t>O</a:t>
            </a:r>
            <a:r>
              <a:rPr lang="en-GB" dirty="0"/>
              <a:t>O objetivo é</a:t>
            </a:r>
            <a:r>
              <a:rPr lang="en-GB" b="1" dirty="0" smtClean="0"/>
              <a:t>conduzir</a:t>
            </a:r>
            <a:r>
              <a:rPr lang="en-GB" b="1" dirty="0"/>
              <a:t>inovação</a:t>
            </a:r>
            <a:r>
              <a:rPr lang="en-GB" dirty="0"/>
              <a:t>, manter</a:t>
            </a:r>
            <a:r>
              <a:rPr lang="en-GB" b="1" dirty="0"/>
              <a:t>global</a:t>
            </a:r>
            <a:r>
              <a:rPr lang="en-GB" b="1" dirty="0" smtClean="0"/>
              <a:t>domínio</a:t>
            </a:r>
            <a:r>
              <a:rPr lang="en-GB" dirty="0"/>
              <a:t>na IA, abordar os riscos através das estruturas regulamentares existentes, proteger os direitos civis e a privacidade</a:t>
            </a:r>
            <a:r>
              <a:rPr lang="en-GB" dirty="0" smtClean="0"/>
              <a:t>.</a:t>
            </a:r>
          </a:p>
          <a:p>
            <a:pPr algn="l" rtl="0"/>
            <a:r>
              <a:rPr lang="en-GB" b="1" dirty="0" smtClean="0"/>
              <a:t>Abordagem fragmentada</a:t>
            </a:r>
            <a:r>
              <a:rPr lang="en-GB" dirty="0" smtClean="0"/>
              <a:t>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185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 smtClean="0"/>
              <a:t>Brasil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/>
              <a:t>Projeto de Lei de Regulamentação da IA ​​no Brasil</a:t>
            </a:r>
            <a:r>
              <a:rPr lang="en-GB" dirty="0" smtClean="0"/>
              <a:t>Metas para 2023</a:t>
            </a:r>
            <a:r>
              <a:rPr lang="en-GB" dirty="0"/>
              <a:t>para estabelecer uma</a:t>
            </a:r>
            <a:r>
              <a:rPr lang="en-GB" dirty="0" smtClean="0"/>
              <a:t>enquadramento</a:t>
            </a:r>
            <a:r>
              <a:rPr lang="en-GB" dirty="0"/>
              <a:t>para o desenvolvimento, implementação e utilização ética e responsável de sistemas de IA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É construído</a:t>
            </a:r>
            <a:r>
              <a:rPr lang="en-GB" dirty="0"/>
              <a:t>em quatro</a:t>
            </a:r>
            <a:r>
              <a:rPr lang="en-GB" dirty="0" smtClean="0"/>
              <a:t>pilares</a:t>
            </a:r>
            <a:r>
              <a:rPr lang="en-GB" dirty="0"/>
              <a:t>:</a:t>
            </a:r>
            <a:r>
              <a:rPr lang="en-GB" b="1" dirty="0">
                <a:solidFill>
                  <a:srgbClr val="FF0000"/>
                </a:solidFill>
              </a:rPr>
              <a:t>governação baseada em risco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b="1" dirty="0">
                <a:solidFill>
                  <a:srgbClr val="FF0000"/>
                </a:solidFill>
              </a:rPr>
              <a:t>proteção dos direitos humanos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b="1" dirty="0">
                <a:solidFill>
                  <a:srgbClr val="FF0000"/>
                </a:solidFill>
              </a:rPr>
              <a:t>transparência</a:t>
            </a:r>
            <a:r>
              <a:rPr lang="en-GB" dirty="0">
                <a:solidFill>
                  <a:srgbClr val="FF0000"/>
                </a:solidFill>
              </a:rPr>
              <a:t>, e</a:t>
            </a:r>
            <a:r>
              <a:rPr lang="en-GB" b="1" dirty="0">
                <a:solidFill>
                  <a:srgbClr val="FF0000"/>
                </a:solidFill>
              </a:rPr>
              <a:t>inovação</a:t>
            </a:r>
            <a:r>
              <a:rPr lang="en-GB" dirty="0"/>
              <a:t>.</a:t>
            </a:r>
            <a:endParaRPr lang="en-GB" dirty="0" smtClean="0"/>
          </a:p>
          <a:p>
            <a:pPr algn="l" rtl="0"/>
            <a:r>
              <a:rPr lang="en-GB" dirty="0" smtClean="0"/>
              <a:t>IA</a:t>
            </a:r>
            <a:r>
              <a:rPr lang="en-GB" dirty="0"/>
              <a:t>sistemas</a:t>
            </a:r>
            <a:r>
              <a:rPr lang="en-GB" dirty="0" smtClean="0"/>
              <a:t>deve alinhar</a:t>
            </a:r>
            <a:r>
              <a:rPr lang="en-GB" dirty="0"/>
              <a:t>com os valores democráticos, salvaguardar os direitos dos utilizadores e promover o consumo responsável</a:t>
            </a:r>
            <a:r>
              <a:rPr lang="en-GB" dirty="0" smtClean="0"/>
              <a:t>inovação.</a:t>
            </a:r>
          </a:p>
          <a:p>
            <a:pPr algn="l" rtl="0"/>
            <a:r>
              <a:rPr lang="en-GB" dirty="0" smtClean="0"/>
              <a:t>Ele cobre qualquer</a:t>
            </a:r>
            <a:r>
              <a:rPr lang="en-GB" b="1" dirty="0">
                <a:solidFill>
                  <a:srgbClr val="FF0000"/>
                </a:solidFill>
              </a:rPr>
              <a:t>organização ou indivíduo</a:t>
            </a:r>
            <a:r>
              <a:rPr lang="en-GB" dirty="0">
                <a:solidFill>
                  <a:srgbClr val="FF0000"/>
                </a:solidFill>
              </a:rPr>
              <a:t>isso</a:t>
            </a:r>
            <a:r>
              <a:rPr lang="en-GB" b="1" dirty="0">
                <a:solidFill>
                  <a:srgbClr val="FF0000"/>
                </a:solidFill>
              </a:rPr>
              <a:t>desenvolve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b="1" dirty="0">
                <a:solidFill>
                  <a:srgbClr val="FF0000"/>
                </a:solidFill>
              </a:rPr>
              <a:t>implanta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ou</a:t>
            </a:r>
            <a:r>
              <a:rPr lang="en-GB" b="1" dirty="0">
                <a:solidFill>
                  <a:srgbClr val="FF0000"/>
                </a:solidFill>
              </a:rPr>
              <a:t>benefícios dos sistemas de 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dentro do território brasileiro.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192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China: Uma estrutura multicamada, pragmática e orientada para o controlo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 smtClean="0"/>
              <a:t>Misturado</a:t>
            </a:r>
            <a:r>
              <a:rPr lang="en-GB" dirty="0" smtClean="0"/>
              <a:t> </a:t>
            </a:r>
            <a:r>
              <a:rPr lang="en-GB" b="1" dirty="0"/>
              <a:t>Abordagem:</a:t>
            </a:r>
            <a:r>
              <a:rPr lang="en-GB" dirty="0"/>
              <a:t>Estrutura regulatória proativa e multifacetada,</a:t>
            </a:r>
            <a:r>
              <a:rPr lang="en-GB" b="1" dirty="0"/>
              <a:t>combinando "lei dura"</a:t>
            </a:r>
            <a:r>
              <a:rPr lang="en-GB" dirty="0"/>
              <a:t>com</a:t>
            </a:r>
            <a:r>
              <a:rPr lang="en-GB" b="1" dirty="0"/>
              <a:t>orientação ética</a:t>
            </a:r>
            <a:r>
              <a:rPr lang="en-GB" dirty="0"/>
              <a:t>e "</a:t>
            </a:r>
            <a:r>
              <a:rPr lang="en-GB" b="1" dirty="0"/>
              <a:t>governação classificada</a:t>
            </a:r>
            <a:r>
              <a:rPr lang="en-GB" dirty="0" smtClean="0"/>
              <a:t>.“</a:t>
            </a:r>
          </a:p>
          <a:p>
            <a:pPr lvl="0" algn="l" rtl="0"/>
            <a:r>
              <a:rPr lang="en-US" b="1" dirty="0" smtClean="0"/>
              <a:t>Os objetivos</a:t>
            </a:r>
            <a:r>
              <a:rPr lang="en-US" dirty="0" smtClean="0"/>
              <a:t>são para manter</a:t>
            </a:r>
            <a:r>
              <a:rPr lang="en-US" dirty="0"/>
              <a:t>estabilidade social, controlo da informação, promoção da liderança nacional em IA, garantia de que a IA vai ao encontro dos objetivos estratégicos nacionais</a:t>
            </a:r>
            <a:r>
              <a:rPr lang="en-US" dirty="0" smtClean="0"/>
              <a:t>.</a:t>
            </a:r>
          </a:p>
          <a:p>
            <a:pPr lvl="0" algn="l" rtl="0"/>
            <a:r>
              <a:rPr lang="en-US" dirty="0" smtClean="0"/>
              <a:t>As suas características únicas</a:t>
            </a:r>
            <a:r>
              <a:rPr lang="en-US" dirty="0"/>
              <a:t>incluem a adesão à ideologia do Estado.</a:t>
            </a:r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963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Canadá: Uma abordagem voluntária e baseada em princípios (com intenção legislativa)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O</a:t>
            </a:r>
            <a:r>
              <a:rPr lang="en-GB" b="1" dirty="0" smtClean="0">
                <a:solidFill>
                  <a:srgbClr val="FF0000"/>
                </a:solidFill>
              </a:rPr>
              <a:t>Abordagem</a:t>
            </a:r>
            <a:r>
              <a:rPr lang="en-GB" b="1" dirty="0" smtClean="0"/>
              <a:t> </a:t>
            </a:r>
            <a:r>
              <a:rPr lang="en-GB" dirty="0" smtClean="0"/>
              <a:t>está atualmente</a:t>
            </a:r>
            <a:r>
              <a:rPr lang="en-GB" dirty="0"/>
              <a:t>apoiando-se em</a:t>
            </a:r>
            <a:r>
              <a:rPr lang="en-GB" b="1" dirty="0">
                <a:solidFill>
                  <a:srgbClr val="FF0000"/>
                </a:solidFill>
              </a:rPr>
              <a:t>princípios e códigos voluntários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mas com</a:t>
            </a:r>
            <a:r>
              <a:rPr lang="en-GB" b="1" dirty="0">
                <a:solidFill>
                  <a:srgbClr val="FF0000"/>
                </a:solidFill>
              </a:rPr>
              <a:t>discussões legislativas em curso</a:t>
            </a:r>
            <a:r>
              <a:rPr lang="en-GB" dirty="0"/>
              <a:t>para uma IA abrangente</a:t>
            </a:r>
            <a:r>
              <a:rPr lang="en-GB" dirty="0" smtClean="0"/>
              <a:t>lei</a:t>
            </a:r>
          </a:p>
          <a:p>
            <a:pPr algn="l" rtl="0"/>
            <a:r>
              <a:rPr lang="en-GB" dirty="0" smtClean="0"/>
              <a:t>O máximo</a:t>
            </a:r>
            <a:r>
              <a:rPr lang="en-GB" b="1" dirty="0" smtClean="0">
                <a:solidFill>
                  <a:srgbClr val="FF0000"/>
                </a:solidFill>
              </a:rPr>
              <a:t>Objetivo</a:t>
            </a:r>
            <a:r>
              <a:rPr lang="en-GB" b="1" dirty="0" smtClean="0"/>
              <a:t> </a:t>
            </a:r>
            <a:r>
              <a:rPr lang="en-GB" dirty="0" smtClean="0"/>
              <a:t>é promover</a:t>
            </a:r>
            <a:r>
              <a:rPr lang="en-GB" dirty="0"/>
              <a:t>inovação responsável em IA, construir confiança pública e alinhar com as melhores práticas internacionais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Estabelece</a:t>
            </a:r>
            <a:r>
              <a:rPr lang="en-GB" b="1" dirty="0">
                <a:solidFill>
                  <a:srgbClr val="FF0000"/>
                </a:solidFill>
              </a:rPr>
              <a:t>Conselho Consultivo sobre IA e Consultoria de IA Segura e Protegida</a:t>
            </a:r>
            <a:r>
              <a:rPr lang="en-GB" b="1" dirty="0" smtClean="0">
                <a:solidFill>
                  <a:srgbClr val="FF0000"/>
                </a:solidFill>
              </a:rPr>
              <a:t>Grupo</a:t>
            </a:r>
            <a:r>
              <a:rPr lang="en-GB" dirty="0" smtClean="0"/>
              <a:t>para fornecer</a:t>
            </a:r>
            <a:r>
              <a:rPr lang="en-GB" dirty="0"/>
              <a:t>aconselhamento especializado ao governo.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990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 smtClean="0"/>
              <a:t>Âmbito das Penalidades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algn="l"/>
            <a:r>
              <a:rPr lang="en-GB" b="1" dirty="0" smtClean="0"/>
              <a:t>Multas.</a:t>
            </a:r>
          </a:p>
          <a:p>
            <a:pPr rtl="0" algn="l"/>
            <a:r>
              <a:rPr lang="en-GB" b="1" dirty="0" smtClean="0"/>
              <a:t>Prisão.</a:t>
            </a:r>
            <a:r>
              <a:rPr lang="en-GB" b="1" dirty="0"/>
              <a:t> </a:t>
            </a:r>
          </a:p>
          <a:p>
            <a:pPr rtl="0" algn="l"/>
            <a:r>
              <a:rPr lang="en-GB" b="1" dirty="0"/>
              <a:t>Corretivo</a:t>
            </a:r>
            <a:r>
              <a:rPr lang="en-GB" b="1" dirty="0" smtClean="0"/>
              <a:t>ordens.</a:t>
            </a:r>
          </a:p>
          <a:p>
            <a:pPr rtl="0" algn="l"/>
            <a:r>
              <a:rPr lang="en-GB" b="1" dirty="0" smtClean="0"/>
              <a:t>Penalidades civis.</a:t>
            </a:r>
          </a:p>
          <a:p>
            <a:pPr rtl="0" algn="l"/>
            <a:r>
              <a:rPr lang="en-GB" b="1" dirty="0" smtClean="0"/>
              <a:t>Proibições</a:t>
            </a:r>
            <a:r>
              <a:rPr lang="en-GB" b="1" dirty="0"/>
              <a:t>na implantação</a:t>
            </a:r>
            <a:r>
              <a:rPr lang="en-GB" b="1" dirty="0" smtClean="0"/>
              <a:t>Sistemas de IA.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36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A175B-3753-724F-B70A-D90B8D2C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ZW" dirty="0"/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8C6AD-E208-0B19-94DF-4057D53C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Um caso para aproveitar</a:t>
            </a:r>
            <a:r>
              <a:rPr lang="en-ZW" dirty="0"/>
              <a:t>Tecnologia de IA em processos parlamentares;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Lidar com ou abordar os riscos à medida que a tecnologia de IA é integrada;</a:t>
            </a:r>
            <a:endParaRPr lang="en-ZW" dirty="0"/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Formas de regulamentação que os parlamentos da SADC podem considerar; e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Caminho a seguir para a Região da SADC.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7167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Lado a Lado Global</a:t>
            </a:r>
            <a:r>
              <a:rPr lang="en-GB" dirty="0"/>
              <a:t>Regulamentos de IA</a:t>
            </a:r>
            <a:br>
              <a:rPr lang="en-GB" dirty="0"/>
            </a:br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08176"/>
            <a:ext cx="10972800" cy="54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ZW" dirty="0"/>
              <a:t>Chave</a:t>
            </a:r>
            <a:r>
              <a:rPr lang="en-ZW" dirty="0" smtClean="0"/>
              <a:t>Lições sobre a regulamentação global da IA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Diversidade de Abordagens</a:t>
            </a:r>
            <a:r>
              <a:rPr lang="en-GB" b="1" dirty="0"/>
              <a:t>:</a:t>
            </a:r>
            <a:r>
              <a:rPr lang="en-GB" dirty="0" smtClean="0"/>
              <a:t>não há consenso</a:t>
            </a:r>
            <a:r>
              <a:rPr lang="en-GB" dirty="0"/>
              <a:t>no</a:t>
            </a:r>
            <a:r>
              <a:rPr lang="en-GB" dirty="0" smtClean="0"/>
              <a:t>melhor</a:t>
            </a:r>
            <a:r>
              <a:rPr lang="en-GB" dirty="0"/>
              <a:t>modelo regulatório</a:t>
            </a:r>
            <a:r>
              <a:rPr lang="en-GB" dirty="0" smtClean="0"/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Baseado no risco</a:t>
            </a:r>
            <a:r>
              <a:rPr lang="en-GB" b="1" dirty="0">
                <a:solidFill>
                  <a:srgbClr val="FF0000"/>
                </a:solidFill>
              </a:rPr>
              <a:t>Estruturas:</a:t>
            </a:r>
            <a:r>
              <a:rPr lang="en-GB" dirty="0"/>
              <a:t>Muitos</a:t>
            </a:r>
            <a:r>
              <a:rPr lang="en-GB" dirty="0" smtClean="0"/>
              <a:t>países</a:t>
            </a:r>
            <a:r>
              <a:rPr lang="en-GB" dirty="0"/>
              <a:t>estão a adotar abordagens baseadas no risco para</a:t>
            </a:r>
            <a:r>
              <a:rPr lang="en-GB" dirty="0" smtClean="0"/>
              <a:t>correspondência</a:t>
            </a:r>
            <a:r>
              <a:rPr lang="en-GB" dirty="0"/>
              <a:t>regulamentos</a:t>
            </a:r>
            <a:r>
              <a:rPr lang="en-GB" dirty="0" smtClean="0"/>
              <a:t>com</a:t>
            </a:r>
            <a:r>
              <a:rPr lang="en-GB" dirty="0"/>
              <a:t>potencial impacto dos sistemas de IA</a:t>
            </a:r>
            <a:r>
              <a:rPr lang="en-GB" dirty="0" smtClean="0"/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Balanceamento</a:t>
            </a:r>
            <a:r>
              <a:rPr lang="en-GB" b="1" dirty="0">
                <a:solidFill>
                  <a:srgbClr val="FF0000"/>
                </a:solidFill>
              </a:rPr>
              <a:t>Atuar:</a:t>
            </a:r>
            <a:r>
              <a:rPr lang="en-GB" dirty="0"/>
              <a:t>Um desafio contínuo para equilibrar a inovação com as salvaguardas necessárias</a:t>
            </a:r>
            <a:r>
              <a:rPr lang="en-GB" dirty="0" smtClean="0"/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Baseado em princípios</a:t>
            </a:r>
            <a:r>
              <a:rPr lang="en-GB" b="1" dirty="0">
                <a:solidFill>
                  <a:srgbClr val="FF0000"/>
                </a:solidFill>
              </a:rPr>
              <a:t>Fundações:</a:t>
            </a:r>
            <a:r>
              <a:rPr lang="en-GB" dirty="0"/>
              <a:t>mais global</a:t>
            </a:r>
            <a:r>
              <a:rPr lang="en-GB" dirty="0" smtClean="0"/>
              <a:t>esforços sustentados por princípios comuns</a:t>
            </a:r>
            <a:r>
              <a:rPr lang="en-GB" dirty="0"/>
              <a:t>princípios éticos (justiça, transparência, responsabilização</a:t>
            </a:r>
            <a:r>
              <a:rPr lang="en-GB" dirty="0" smtClean="0"/>
              <a:t>).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Internacional</a:t>
            </a:r>
            <a:r>
              <a:rPr lang="en-GB" b="1" dirty="0">
                <a:solidFill>
                  <a:srgbClr val="FF0000"/>
                </a:solidFill>
              </a:rPr>
              <a:t>Colaboração:</a:t>
            </a:r>
            <a:r>
              <a:rPr lang="en-GB" dirty="0"/>
              <a:t>Reconhecimento crescente da necessidade de cooperação transfronteiriça devido à natureza global da IA</a:t>
            </a:r>
            <a:r>
              <a:rPr lang="en-GB" dirty="0" smtClean="0"/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Ritmo</a:t>
            </a:r>
            <a:r>
              <a:rPr lang="en-GB" b="1" dirty="0">
                <a:solidFill>
                  <a:srgbClr val="FF0000"/>
                </a:solidFill>
              </a:rPr>
              <a:t>Problema:</a:t>
            </a:r>
            <a:r>
              <a:rPr lang="en-GB" dirty="0"/>
              <a:t>As regulamentações lutam para acompanhar os rápidos avanços tecnológicos</a:t>
            </a:r>
            <a:r>
              <a:rPr lang="en-GB" dirty="0" smtClean="0"/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Execução</a:t>
            </a:r>
            <a:r>
              <a:rPr lang="en-GB" b="1" dirty="0">
                <a:solidFill>
                  <a:srgbClr val="FF0000"/>
                </a:solidFill>
              </a:rPr>
              <a:t>é a chave:</a:t>
            </a:r>
            <a:r>
              <a:rPr lang="en-GB" dirty="0"/>
              <a:t>A eficácia da regulamentação depende de mecanismos de execução robustos</a:t>
            </a:r>
            <a:r>
              <a:rPr lang="en-GB" dirty="0" smtClean="0"/>
              <a:t>. As jurisdições estabelecem órgãos de execução e impõem penas.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15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 smtClean="0"/>
              <a:t>O Futuro da Regulamentação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Foco no Impacto</a:t>
            </a:r>
            <a:r>
              <a:rPr lang="en-GB" b="1" dirty="0"/>
              <a:t>:</a:t>
            </a:r>
            <a:r>
              <a:rPr lang="en-GB" dirty="0"/>
              <a:t>As regulamentações devem concentrar-se principalmente no impacto social e nos riscos da IA, e não apenas na tecnologia em si.</a:t>
            </a:r>
            <a:endParaRPr lang="en-ZW" dirty="0"/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Capacitação</a:t>
            </a:r>
            <a:r>
              <a:rPr lang="en-GB" b="1" dirty="0"/>
              <a:t>:</a:t>
            </a:r>
            <a:r>
              <a:rPr lang="en-GB" dirty="0"/>
              <a:t>Os governos e os reguladores precisam de desenvolver expertise em IA para supervisionar eficazmente o seu desenvolvimento e implementação.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Multi-Stakeholder</a:t>
            </a:r>
            <a:r>
              <a:rPr lang="en-GB" b="1" dirty="0" smtClean="0">
                <a:solidFill>
                  <a:srgbClr val="FF0000"/>
                </a:solidFill>
              </a:rPr>
              <a:t>Abordagem:</a:t>
            </a:r>
            <a:r>
              <a:rPr lang="en-GB" dirty="0"/>
              <a:t>O diálogo e a colaboração entre governos, indústria, sociedade civil e academia são cruciais.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Flexibilidade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GB" dirty="0"/>
              <a:t>Os quadros regulamentares precisam de ser ágeis e adaptáveis ​​às capacidades de IA em evolução</a:t>
            </a:r>
            <a:r>
              <a:rPr lang="en-GB" dirty="0" smtClean="0"/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Harmonização</a:t>
            </a:r>
            <a:r>
              <a:rPr lang="en-GB" b="1" dirty="0" smtClean="0"/>
              <a:t>:</a:t>
            </a:r>
            <a:r>
              <a:rPr lang="en-GB" dirty="0"/>
              <a:t>Os esforços para alinhar os padrões internacionais e</a:t>
            </a:r>
            <a:r>
              <a:rPr lang="en-GB" dirty="0" smtClean="0"/>
              <a:t>Os quadros nacionais, sempre que possível,</a:t>
            </a:r>
            <a:r>
              <a:rPr lang="en-GB" dirty="0"/>
              <a:t>poderia reduzir os encargos e promover a inovação global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5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E371F-A23C-F6D9-3B72-4F815542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Que papel pode a Universidade do Zimbabué desempenhar?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1973C8-70E6-FC6D-842B-13F7E7AA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A Universidade do Zimbabué e outras instituições académicas são</a:t>
            </a:r>
            <a:r>
              <a:rPr lang="en-US" sz="2800" dirty="0"/>
              <a:t>pronto para apoiar</a:t>
            </a:r>
            <a:r>
              <a:rPr lang="en-US" sz="2800" dirty="0" smtClean="0"/>
              <a:t>Parlamentos da SADC diretamente ou através do PF-SADC:</a:t>
            </a:r>
            <a:endParaRPr lang="en-ZW" sz="2800" dirty="0"/>
          </a:p>
          <a:p>
            <a:pPr marL="633412" lvl="0" indent="-514350" rtl="0" algn="l">
              <a:buFont typeface="+mj-lt"/>
              <a:buAutoNum type="arabicParenR"/>
            </a:pP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Sessões de formação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para deputados, oradores, funcionários e</a:t>
            </a:r>
            <a:r>
              <a:rPr lang="en-US" sz="2800" dirty="0" smtClean="0"/>
              <a:t>investigadores sobre ferramentas de IA relevantes para o seu trabalho.</a:t>
            </a:r>
            <a:endParaRPr lang="en-ZW" sz="2800" dirty="0"/>
          </a:p>
          <a:p>
            <a:pPr marL="633412" lvl="0" indent="-514350" rtl="0" algn="l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Desenvolvimento conjunto de ferramentas de 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concebido para as necessidades de</a:t>
            </a:r>
            <a:r>
              <a:rPr lang="en-US" sz="2800" dirty="0" smtClean="0"/>
              <a:t>Parlamentos.</a:t>
            </a:r>
            <a:endParaRPr lang="en-ZW" sz="2800" dirty="0"/>
          </a:p>
          <a:p>
            <a:pPr marL="633412" lvl="0" indent="-514350" rtl="0" algn="l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Fornecer evidências independentes baseadas em evidências</a:t>
            </a:r>
            <a:r>
              <a:rPr lang="en-US" sz="2800" b="1" i="1" dirty="0">
                <a:solidFill>
                  <a:srgbClr val="FF0000"/>
                </a:solidFill>
              </a:rPr>
              <a:t>conselho</a:t>
            </a:r>
            <a:r>
              <a:rPr lang="en-US" sz="2800" dirty="0"/>
              <a:t>sobre se determinados sistemas de IA são justos e seguros.</a:t>
            </a:r>
            <a:endParaRPr lang="en-ZW" sz="2800" dirty="0"/>
          </a:p>
          <a:p>
            <a:pPr marL="633412" lvl="0" indent="-514350" algn="l" rtl="0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Fornecer política</a:t>
            </a:r>
            <a:r>
              <a:rPr lang="en-US" sz="2800" b="1" i="1" dirty="0">
                <a:solidFill>
                  <a:srgbClr val="FF0000"/>
                </a:solidFill>
              </a:rPr>
              <a:t>apoio</a:t>
            </a:r>
            <a:r>
              <a:rPr lang="en-US" sz="2800" dirty="0"/>
              <a:t>para elaborar regras e leis sobre</a:t>
            </a:r>
            <a:r>
              <a:rPr lang="en-US" sz="2800" dirty="0" smtClean="0"/>
              <a:t>Tecnologia de IA</a:t>
            </a:r>
            <a:r>
              <a:rPr lang="en-US" sz="2800" dirty="0"/>
              <a:t>utilização na governança.</a:t>
            </a:r>
            <a:endParaRPr lang="en-ZW" sz="2800" dirty="0"/>
          </a:p>
          <a:p>
            <a:pPr marL="633412" indent="-514350" rtl="0" algn="l">
              <a:buFont typeface="+mj-lt"/>
              <a:buAutoNum type="arabicParenR"/>
            </a:pPr>
            <a:r>
              <a:rPr lang="en-US" sz="2800" b="1" dirty="0">
                <a:solidFill>
                  <a:srgbClr val="FF0000"/>
                </a:solidFill>
              </a:rPr>
              <a:t>Podemos até hospedar</a:t>
            </a:r>
            <a:r>
              <a:rPr lang="en-US" sz="2800" b="1" i="1" dirty="0">
                <a:solidFill>
                  <a:srgbClr val="FF0000"/>
                </a:solidFill>
              </a:rPr>
              <a:t>Bolseiros de Tecnologia Parlamentar</a:t>
            </a:r>
            <a:r>
              <a:rPr lang="en-US" sz="2800" dirty="0"/>
              <a:t>—jovens especialistas que ajudam</a:t>
            </a:r>
            <a:r>
              <a:rPr lang="en-US" sz="2800" dirty="0" smtClean="0"/>
              <a:t>Parlamentos</a:t>
            </a:r>
            <a:r>
              <a:rPr lang="en-US" sz="2800" dirty="0"/>
              <a:t>testar e utilizar</a:t>
            </a:r>
            <a:r>
              <a:rPr lang="en-US" sz="2800" dirty="0" smtClean="0"/>
              <a:t>IA</a:t>
            </a:r>
            <a:r>
              <a:rPr lang="en-US" sz="2800" dirty="0"/>
              <a:t>ferramentas de forma eficaz.</a:t>
            </a:r>
          </a:p>
          <a:p>
            <a:pPr marL="633412" indent="-514350" rtl="0" algn="l">
              <a:buFont typeface="+mj-lt"/>
              <a:buAutoNum type="arabicParenR"/>
            </a:pPr>
            <a:r>
              <a:rPr lang="en-US" sz="2800" b="1" i="1" dirty="0">
                <a:solidFill>
                  <a:srgbClr val="FF0000"/>
                </a:solidFill>
              </a:rPr>
              <a:t>Apoiar o governo e a</a:t>
            </a:r>
            <a:r>
              <a:rPr lang="en-US" sz="2800" b="1" i="1" dirty="0" smtClean="0">
                <a:solidFill>
                  <a:srgbClr val="FF0000"/>
                </a:solidFill>
              </a:rPr>
              <a:t>Parlamentos</a:t>
            </a:r>
            <a:r>
              <a:rPr lang="en-US" sz="2800" b="1" i="1" dirty="0">
                <a:solidFill>
                  <a:srgbClr val="FF0000"/>
                </a:solidFill>
              </a:rPr>
              <a:t>na elaboração de modelos de políticas e legislação</a:t>
            </a:r>
            <a:r>
              <a:rPr lang="en-US" sz="2800" dirty="0"/>
              <a:t>sobre integração de IA que</a:t>
            </a:r>
            <a:r>
              <a:rPr lang="en-US" sz="2800" dirty="0" smtClean="0"/>
              <a:t>morada</a:t>
            </a:r>
            <a:r>
              <a:rPr lang="en-US" sz="2800" dirty="0"/>
              <a:t>as preocupações éticas.</a:t>
            </a:r>
            <a:endParaRPr lang="en-ZW" sz="2800" dirty="0"/>
          </a:p>
          <a:p>
            <a:pPr rtl="0" algn="l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496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6C764D-CF93-0D5D-624E-DCDA3FF7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Conclusão: Um Parlamento inteligente é um Parlamento forte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A8189B-FF49-4762-6F96-2335CD97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Senhoras e senhores, a IA e a Tecnologia Jurídica não são sobre robôs ou ficção científica. Eles são sobre:</a:t>
            </a:r>
            <a:endParaRPr lang="en-ZW" dirty="0"/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Fazendo o Parlamento</a:t>
            </a:r>
            <a:r>
              <a:rPr lang="en-US" b="1" i="1" dirty="0">
                <a:solidFill>
                  <a:srgbClr val="FF0000"/>
                </a:solidFill>
              </a:rPr>
              <a:t>mais rápido, mais informado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i="1" dirty="0">
                <a:solidFill>
                  <a:srgbClr val="FF0000"/>
                </a:solidFill>
              </a:rPr>
              <a:t>mais responsivo</a:t>
            </a:r>
            <a:r>
              <a:rPr lang="en-US" dirty="0"/>
              <a:t>,</a:t>
            </a:r>
            <a:endParaRPr lang="en-ZW" dirty="0"/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Ajudando os parlamentares</a:t>
            </a:r>
            <a:r>
              <a:rPr lang="en-US" b="1" i="1" dirty="0">
                <a:solidFill>
                  <a:srgbClr val="FF0000"/>
                </a:solidFill>
              </a:rPr>
              <a:t>representam o seu povo</a:t>
            </a:r>
            <a:r>
              <a:rPr lang="en-US" b="1" i="1" dirty="0" smtClean="0">
                <a:solidFill>
                  <a:srgbClr val="FF0000"/>
                </a:solidFill>
              </a:rPr>
              <a:t>melhor</a:t>
            </a:r>
            <a:r>
              <a:rPr lang="en-US" dirty="0" smtClean="0"/>
              <a:t>;</a:t>
            </a:r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 smtClean="0"/>
              <a:t>Dando</a:t>
            </a:r>
            <a:r>
              <a:rPr lang="en-US" dirty="0"/>
              <a:t>cidadãos</a:t>
            </a:r>
            <a:r>
              <a:rPr lang="en-US" b="1" i="1" dirty="0" smtClean="0">
                <a:solidFill>
                  <a:srgbClr val="FF0000"/>
                </a:solidFill>
              </a:rPr>
              <a:t>melhor</a:t>
            </a:r>
            <a:r>
              <a:rPr lang="en-US" b="1" i="1" dirty="0">
                <a:solidFill>
                  <a:srgbClr val="FF0000"/>
                </a:solidFill>
              </a:rPr>
              <a:t>acesso às leis que os afetam</a:t>
            </a:r>
            <a:r>
              <a:rPr lang="en-US" dirty="0"/>
              <a:t>.</a:t>
            </a:r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Regulamentação da IA</a:t>
            </a:r>
            <a:r>
              <a:rPr lang="en-US" b="1" i="1" dirty="0">
                <a:solidFill>
                  <a:srgbClr val="FF0000"/>
                </a:solidFill>
              </a:rPr>
              <a:t>não deve matar a inovação no setor</a:t>
            </a:r>
            <a:r>
              <a:rPr lang="en-US" dirty="0"/>
              <a:t>.</a:t>
            </a:r>
            <a:endParaRPr lang="en-ZW" dirty="0"/>
          </a:p>
          <a:p>
            <a:pPr algn="l" rtl="0"/>
            <a:r>
              <a:rPr lang="en-US" dirty="0"/>
              <a:t>A Universidade do Zimbabué está pronta para caminhar nesta viagem consigo. Está empenhada em estabelecer parcerias com as legislaturas nacionais e regionais para</a:t>
            </a:r>
            <a:r>
              <a:rPr lang="en-US" b="1" i="1" dirty="0">
                <a:solidFill>
                  <a:srgbClr val="FF0000"/>
                </a:solidFill>
              </a:rPr>
              <a:t>construir parlamentos habilitados pela IA que se mantenham ancorados nas pessoas, governados pela lei e preparados para o futuro</a:t>
            </a:r>
            <a:r>
              <a:rPr lang="en-US" b="1" i="1" dirty="0"/>
              <a:t>.</a:t>
            </a:r>
            <a:endParaRPr lang="en-ZW" dirty="0"/>
          </a:p>
          <a:p>
            <a:pPr rtl="0" algn="l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2708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EDFC8-C624-4831-9707-52466FE8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b="1" dirty="0" smtClean="0"/>
              <a:t>Porquê aproveitar a IA em</a:t>
            </a:r>
            <a:r>
              <a:rPr lang="en-US" b="1" i="1" dirty="0" smtClean="0"/>
              <a:t>(o qual)</a:t>
            </a:r>
            <a:r>
              <a:rPr lang="en-US" b="1" dirty="0" smtClean="0"/>
              <a:t>Processos Parlamentares?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35CC89-58F9-4DB2-BAAB-C41948DC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824"/>
            <a:ext cx="10972800" cy="5083176"/>
          </a:xfrm>
        </p:spPr>
        <p:txBody>
          <a:bodyPr>
            <a:normAutofit fontScale="92500" lnSpcReduction="10000"/>
          </a:bodyPr>
          <a:lstStyle/>
          <a:p>
            <a:pPr marL="119062" indent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 smtClean="0"/>
              <a:t>1</a:t>
            </a:r>
            <a:r>
              <a:rPr lang="en-ZW" b="1" dirty="0"/>
              <a:t>.</a:t>
            </a:r>
            <a:r>
              <a:rPr lang="en-ZW" b="1" dirty="0" smtClean="0">
                <a:solidFill>
                  <a:srgbClr val="FF0000"/>
                </a:solidFill>
              </a:rPr>
              <a:t>Legislativo Aprimorado</a:t>
            </a:r>
            <a:r>
              <a:rPr lang="en-ZW" b="1" dirty="0">
                <a:solidFill>
                  <a:srgbClr val="FF0000"/>
                </a:solidFill>
              </a:rPr>
              <a:t>Elaboração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As ferramentas de IA podem ajudar na</a:t>
            </a:r>
            <a:r>
              <a:rPr lang="en-ZW" dirty="0" smtClean="0"/>
              <a:t>elaboração mais rápida de projetos de lei</a:t>
            </a:r>
            <a:r>
              <a:rPr lang="en-ZW" dirty="0"/>
              <a:t>,</a:t>
            </a:r>
            <a:r>
              <a:rPr lang="en-ZW" dirty="0" smtClean="0"/>
              <a:t>leis-tipo, verificação</a:t>
            </a:r>
            <a:r>
              <a:rPr lang="en-ZW" dirty="0"/>
              <a:t>por consistência, conflitos legais ou referências desatualizadas.</a:t>
            </a:r>
          </a:p>
          <a:p>
            <a:pPr lvl="0" rtl="0" algn="l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Melhora a produtividade e reduz os erros humanos na geração de textos jurídicos.</a:t>
            </a:r>
          </a:p>
          <a:p>
            <a:pPr marL="119062" indent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2.</a:t>
            </a:r>
            <a:r>
              <a:rPr lang="en-ZW" b="1" dirty="0">
                <a:solidFill>
                  <a:srgbClr val="FF0000"/>
                </a:solidFill>
              </a:rPr>
              <a:t>Pesquisa e análise melhoradas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As ferramentas de pesquisa jurídica com tecnologia de IA podem analisar rapidamente grandes conjuntos de dados — legislação,</a:t>
            </a:r>
            <a:r>
              <a:rPr lang="en-ZW" dirty="0" smtClean="0"/>
              <a:t>analisar tribunal</a:t>
            </a:r>
            <a:r>
              <a:rPr lang="en-ZW" dirty="0"/>
              <a:t>decisões, documentos de política — apoiando decisões mais bem informadas.</a:t>
            </a:r>
          </a:p>
          <a:p>
            <a:pPr lvl="0" rtl="0" algn="l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Isso permite</a:t>
            </a:r>
            <a:r>
              <a:rPr lang="en-ZW" dirty="0"/>
              <a:t>análise de impacto em tempo real de leis propostas.</a:t>
            </a:r>
          </a:p>
        </p:txBody>
      </p:sp>
    </p:spTree>
    <p:extLst>
      <p:ext uri="{BB962C8B-B14F-4D97-AF65-F5344CB8AC3E}">
        <p14:creationId xmlns:p14="http://schemas.microsoft.com/office/powerpoint/2010/main" val="1005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0061BE-F9F4-FC46-A564-07D96186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ZW" sz="4800" dirty="0" smtClean="0"/>
              <a:t>Porquê aproveitar…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F33FE-D8BD-98A7-C0CA-810E4A9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9062" indent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3.</a:t>
            </a:r>
            <a:r>
              <a:rPr lang="en-ZW" b="1" dirty="0" smtClean="0">
                <a:solidFill>
                  <a:srgbClr val="FF0000"/>
                </a:solidFill>
              </a:rPr>
              <a:t>Melhora</a:t>
            </a:r>
            <a:r>
              <a:rPr lang="en-ZW" b="1" dirty="0">
                <a:solidFill>
                  <a:srgbClr val="FF0000"/>
                </a:solidFill>
              </a:rPr>
              <a:t>Engajamento Público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Ferramentas como</a:t>
            </a:r>
            <a:r>
              <a:rPr lang="en-ZW" dirty="0"/>
              <a:t>n</a:t>
            </a:r>
            <a:r>
              <a:rPr lang="en-ZW" dirty="0" smtClean="0"/>
              <a:t>natural</a:t>
            </a:r>
            <a:r>
              <a:rPr lang="en-ZW" dirty="0"/>
              <a:t>O processamento de linguagem (PLN) e os chatbots de IA podem resumir contas complexas e permitir que os cidadãos forneçam feedback.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Geralmente faz</a:t>
            </a:r>
            <a:r>
              <a:rPr lang="en-ZW" dirty="0"/>
              <a:t>processos parlamentares mais acessíveis e inclusivos.</a:t>
            </a:r>
          </a:p>
          <a:p>
            <a:pPr marL="119062" indent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4.</a:t>
            </a:r>
            <a:r>
              <a:rPr lang="en-ZW" b="1" dirty="0" smtClean="0">
                <a:solidFill>
                  <a:srgbClr val="FF0000"/>
                </a:solidFill>
              </a:rPr>
              <a:t>Melhora</a:t>
            </a:r>
            <a:r>
              <a:rPr lang="en-ZW" b="1" dirty="0">
                <a:solidFill>
                  <a:srgbClr val="FF0000"/>
                </a:solidFill>
              </a:rPr>
              <a:t>Supervisão e Monitorização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As ferramentas podem traçar padrões</a:t>
            </a:r>
            <a:r>
              <a:rPr lang="en-ZW" dirty="0"/>
              <a:t>em</a:t>
            </a:r>
            <a:r>
              <a:rPr lang="en-ZW" dirty="0" smtClean="0"/>
              <a:t>comportamento do governo, como  </a:t>
            </a:r>
            <a:r>
              <a:rPr lang="en-ZW" dirty="0"/>
              <a:t>gastos, implementação de leis ou decisões administrativas - melhorando</a:t>
            </a:r>
            <a:r>
              <a:rPr lang="en-ZW" dirty="0" smtClean="0"/>
              <a:t>responsabilização dos decisores.</a:t>
            </a:r>
            <a:endParaRPr lang="en-ZW" dirty="0"/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Permite uma supervisão parlamentar proativa através de previsões</a:t>
            </a:r>
            <a:r>
              <a:rPr lang="en-ZW" dirty="0" smtClean="0"/>
              <a:t>análises e atualizações em tempo real.</a:t>
            </a:r>
            <a:endParaRPr lang="en-ZW" dirty="0"/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  <a:p>
            <a:pPr rtl="0" algn="l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3420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79FBE-AB5C-F073-D2B7-DB8CBE7D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7" y="-165253"/>
            <a:ext cx="10972800" cy="1940077"/>
          </a:xfrm>
        </p:spPr>
        <p:txBody>
          <a:bodyPr>
            <a:noAutofit/>
          </a:bodyPr>
          <a:lstStyle/>
          <a:p>
            <a:pPr algn="ctr" rtl="0"/>
            <a:r>
              <a:rPr lang="en-US" sz="3600" dirty="0" smtClean="0"/>
              <a:t>Porquê aproveitar…</a:t>
            </a:r>
            <a:endParaRPr lang="en-ZW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2B111A-FE9D-E519-E052-DA094A96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935"/>
            <a:ext cx="10972800" cy="4483865"/>
          </a:xfrm>
        </p:spPr>
        <p:txBody>
          <a:bodyPr>
            <a:normAutofit fontScale="62500" lnSpcReduction="20000"/>
          </a:bodyPr>
          <a:lstStyle/>
          <a:p>
            <a:pPr marL="119062" indent="0" algn="l" rtl="0">
              <a:buNone/>
            </a:pPr>
            <a:r>
              <a:rPr lang="en-ZW" b="1" dirty="0"/>
              <a:t>5.</a:t>
            </a:r>
            <a:r>
              <a:rPr lang="en-ZW" b="1" dirty="0" smtClean="0">
                <a:solidFill>
                  <a:srgbClr val="FF0000"/>
                </a:solidFill>
              </a:rPr>
              <a:t>Aumenta o custo</a:t>
            </a:r>
            <a:r>
              <a:rPr lang="en-ZW" b="1" dirty="0">
                <a:solidFill>
                  <a:srgbClr val="FF0000"/>
                </a:solidFill>
              </a:rPr>
              <a:t>e eficiência de tempo</a:t>
            </a:r>
            <a:endParaRPr lang="en-ZW" dirty="0">
              <a:solidFill>
                <a:srgbClr val="FF0000"/>
              </a:solidFill>
            </a:endParaRPr>
          </a:p>
          <a:p>
            <a:pPr lvl="0" algn="l" rtl="0"/>
            <a:r>
              <a:rPr lang="en-ZW" dirty="0"/>
              <a:t>A automatização de tarefas de rotina (por exemplo, indexação de documentos, acompanhamento legislativo) reduz os encargos administrativos.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Cria tempo para</a:t>
            </a:r>
            <a:r>
              <a:rPr lang="en-ZW" dirty="0"/>
              <a:t>mais estratégico</a:t>
            </a:r>
            <a:r>
              <a:rPr lang="en-ZW" dirty="0" smtClean="0"/>
              <a:t>trabalho legislativo, político e outros trabalhos urgentes</a:t>
            </a:r>
            <a:r>
              <a:rPr lang="en-ZW" dirty="0"/>
              <a:t>.</a:t>
            </a:r>
          </a:p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6.</a:t>
            </a:r>
            <a:r>
              <a:rPr lang="en-ZW" b="1" dirty="0" smtClean="0">
                <a:solidFill>
                  <a:srgbClr val="FF0000"/>
                </a:solidFill>
              </a:rPr>
              <a:t>Melhora o Benchmarking Comparativo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IA</a:t>
            </a:r>
            <a:r>
              <a:rPr lang="en-ZW" dirty="0" smtClean="0"/>
              <a:t>As ferramentas legais podem</a:t>
            </a:r>
            <a:r>
              <a:rPr lang="en-ZW" dirty="0"/>
              <a:t>ajudar a comparar</a:t>
            </a:r>
            <a:r>
              <a:rPr lang="en-ZW" dirty="0" smtClean="0"/>
              <a:t>experiências legislativas, institucionais e jurisprudenciais entre sistemas</a:t>
            </a:r>
            <a:r>
              <a:rPr lang="en-ZW" dirty="0"/>
              <a:t>entre países para informar</a:t>
            </a:r>
            <a:r>
              <a:rPr lang="en-ZW" dirty="0" smtClean="0"/>
              <a:t>harmonização/fragmentação</a:t>
            </a:r>
            <a:r>
              <a:rPr lang="en-ZW" dirty="0"/>
              <a:t>ou</a:t>
            </a:r>
            <a:r>
              <a:rPr lang="en-ZW" dirty="0" smtClean="0"/>
              <a:t>reforma legislativa</a:t>
            </a:r>
            <a:r>
              <a:rPr lang="en-ZW" dirty="0"/>
              <a:t>esforços.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Isso facilita</a:t>
            </a:r>
            <a:r>
              <a:rPr lang="en-ZW" dirty="0"/>
              <a:t>aprendendo com os melhores exemplos legislativos globais</a:t>
            </a:r>
            <a:r>
              <a:rPr lang="en-ZW" dirty="0" smtClean="0"/>
              <a:t>práticas, embora a supervisão humana continue a ser fundamental.</a:t>
            </a:r>
            <a:endParaRPr lang="en-ZW" dirty="0"/>
          </a:p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7.</a:t>
            </a:r>
            <a:r>
              <a:rPr lang="en-ZW" b="1" dirty="0" smtClean="0">
                <a:solidFill>
                  <a:srgbClr val="FF0000"/>
                </a:solidFill>
              </a:rPr>
              <a:t>Melhora a elaboração de leis baseadas na evidência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Quando totalmente desenvolvida no seu contexto, a IA</a:t>
            </a:r>
            <a:r>
              <a:rPr lang="en-ZW" dirty="0"/>
              <a:t>pode analisar dados sociais, económicos e jurídicos para ajudar os legisladores a compreender</a:t>
            </a:r>
            <a:r>
              <a:rPr lang="en-ZW" dirty="0" smtClean="0"/>
              <a:t>potencial</a:t>
            </a:r>
            <a:r>
              <a:rPr lang="en-ZW" dirty="0"/>
              <a:t>consequências da legislação</a:t>
            </a:r>
            <a:r>
              <a:rPr lang="en-ZW" dirty="0" smtClean="0"/>
              <a:t>.</a:t>
            </a:r>
            <a:endParaRPr lang="en-ZW" dirty="0"/>
          </a:p>
          <a:p>
            <a:pPr lvl="0" algn="l" rtl="0"/>
            <a:r>
              <a:rPr lang="en-ZW" dirty="0"/>
              <a:t>Incentiva iniciativas legislativas baseadas em factos e dados.</a:t>
            </a:r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84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61ABE-25FE-FFD5-C78D-9D6EC9D5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O que já está a acontecer ao redor do mundo?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1EBB77-F684-B32E-7F2D-C7F112C7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 rtl="0"/>
            <a:r>
              <a:rPr lang="en-US" sz="5100" dirty="0"/>
              <a:t>Em todo o mundo, os parlamentos já estão a utilizar a IA — e os resultados são transformadores.</a:t>
            </a:r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Judiciário do Quénia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5100" dirty="0"/>
              <a:t>está a usar</a:t>
            </a:r>
            <a:r>
              <a:rPr lang="en-US" sz="5100" i="1" dirty="0"/>
              <a:t>IA de conversão de voz em texto</a:t>
            </a:r>
            <a:r>
              <a:rPr lang="en-US" sz="5100" dirty="0"/>
              <a:t>para transcrever processos judiciais, poupando tempo e evitando atrasos. Esta tecnologia pode ser utilizada para captar procedimentos parlamentares.</a:t>
            </a:r>
            <a:endParaRPr lang="en-ZW" sz="5100" dirty="0"/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Congresso do Brasil</a:t>
            </a:r>
            <a:r>
              <a:rPr lang="en-US" sz="5100" dirty="0"/>
              <a:t>'</a:t>
            </a:r>
            <a:r>
              <a:rPr lang="en-US" sz="5100" b="1" dirty="0"/>
              <a:t> </a:t>
            </a:r>
            <a:r>
              <a:rPr lang="en-US" sz="5100" dirty="0"/>
              <a:t>ferramenta de IA</a:t>
            </a:r>
            <a:r>
              <a:rPr lang="en-US" sz="5100" i="1" dirty="0"/>
              <a:t>'Ulisses'</a:t>
            </a:r>
            <a:r>
              <a:rPr lang="en-US" sz="5100" dirty="0"/>
              <a:t>digitaliza projetos de lei e</a:t>
            </a:r>
            <a:r>
              <a:rPr lang="en-US" sz="5100" i="1" dirty="0"/>
              <a:t>alerta os parlamentares para as cláusulas duplicadas ou inconstitucionais.</a:t>
            </a:r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Governo eletrónico da Estónia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5100" dirty="0"/>
              <a:t>utiliza a IA para automatizar verificações de conformidade legal em</a:t>
            </a:r>
            <a:r>
              <a:rPr lang="en-US" sz="5100" i="1" dirty="0"/>
              <a:t>minutos</a:t>
            </a:r>
            <a:r>
              <a:rPr lang="en-US" sz="5100" dirty="0"/>
              <a:t>.</a:t>
            </a:r>
          </a:p>
          <a:p>
            <a:pPr algn="l" rtl="0"/>
            <a:r>
              <a:rPr lang="en-US" sz="5100" dirty="0"/>
              <a:t>Em</a:t>
            </a:r>
            <a:r>
              <a:rPr lang="en-US" sz="5100" b="1" i="1" dirty="0">
                <a:solidFill>
                  <a:srgbClr val="FF0000"/>
                </a:solidFill>
              </a:rPr>
              <a:t>Parlamento da África do Sul</a:t>
            </a:r>
            <a:r>
              <a:rPr lang="en-US" sz="5100" i="1" dirty="0"/>
              <a:t>,</a:t>
            </a:r>
            <a:r>
              <a:rPr lang="en-US" sz="5100" dirty="0"/>
              <a:t>testes em curso para</a:t>
            </a:r>
            <a:r>
              <a:rPr lang="en-US" sz="5100" i="1" dirty="0"/>
              <a:t>modelos de aprendizagem de máquina</a:t>
            </a:r>
            <a:r>
              <a:rPr lang="en-US" sz="5100" dirty="0"/>
              <a:t>que classificam milhares de propostas recebidas durante as consultas públicas.</a:t>
            </a:r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Redatores legislativos do Canadá</a:t>
            </a:r>
            <a:r>
              <a:rPr lang="en-US" sz="5100" dirty="0"/>
              <a:t>usar um</a:t>
            </a:r>
            <a:r>
              <a:rPr lang="en-US" sz="5100" i="1" dirty="0"/>
              <a:t>Tecnologia jurídica</a:t>
            </a:r>
            <a:r>
              <a:rPr lang="en-US" sz="5100" dirty="0"/>
              <a:t>plataforma que</a:t>
            </a:r>
            <a:r>
              <a:rPr lang="en-US" sz="5100" i="1" dirty="0"/>
              <a:t>sugere redação</a:t>
            </a:r>
            <a:r>
              <a:rPr lang="en-US" sz="5100" dirty="0"/>
              <a:t>base em leis anteriores, melhorando a coerência e a clareza.</a:t>
            </a:r>
          </a:p>
          <a:p>
            <a:pPr algn="l" rtl="0"/>
            <a:r>
              <a:rPr lang="en-US" sz="5100" b="1" dirty="0">
                <a:solidFill>
                  <a:srgbClr val="FF0000"/>
                </a:solidFill>
              </a:rPr>
              <a:t>Estas tecnologias não são perfeitas, mas, utilizadas com sabedoria, amplificam, em vez de minar, a soberania parlamentar.</a:t>
            </a:r>
            <a:endParaRPr lang="en-ZW" sz="5100" b="1" dirty="0">
              <a:solidFill>
                <a:srgbClr val="FF0000"/>
              </a:solidFill>
            </a:endParaRPr>
          </a:p>
          <a:p>
            <a:pPr algn="l" rtl="0"/>
            <a:endParaRPr lang="en-ZW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95795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39BCB-2811-00CC-7C51-8E4EEA7F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ZW" dirty="0"/>
              <a:t>Regulamentação da IA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0E8AB2-AEE5-E770-69DD-A9281BA3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É necessário abordar os potenciais riscos e</a:t>
            </a:r>
            <a:r>
              <a:rPr lang="en-US" b="1" dirty="0">
                <a:solidFill>
                  <a:srgbClr val="FF0000"/>
                </a:solidFill>
              </a:rPr>
              <a:t>garantir o seu desenvolvimento e implementação responsáveis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Sem regulamentação para impor a responsabilização,</a:t>
            </a:r>
            <a:r>
              <a:rPr lang="en-US" b="1" dirty="0">
                <a:solidFill>
                  <a:srgbClr val="FF0000"/>
                </a:solidFill>
              </a:rPr>
              <a:t>Os sistemas de IA podem representar perigos para a vida humana, para a privacidade e para os padrões éticos.</a:t>
            </a:r>
          </a:p>
          <a:p>
            <a:pPr algn="l" rtl="0"/>
            <a:r>
              <a:rPr lang="en-US" dirty="0"/>
              <a:t>Além disso, a IA não regulamentada pode</a:t>
            </a:r>
            <a:r>
              <a:rPr lang="en-US" b="1" dirty="0">
                <a:solidFill>
                  <a:srgbClr val="FF0000"/>
                </a:solidFill>
              </a:rPr>
              <a:t>corroer a confiança pública e criar vulnerabilidades de segurança</a:t>
            </a:r>
            <a:r>
              <a:rPr lang="en-US" dirty="0"/>
              <a:t>, e potencialmente levar a consequências não intencionais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A tecnologia deveria</a:t>
            </a:r>
            <a:r>
              <a:rPr lang="en-US" i="1" dirty="0"/>
              <a:t>servir a democracia — não enfraquecê-la.</a:t>
            </a:r>
          </a:p>
          <a:p>
            <a:pPr algn="l" rtl="0"/>
            <a:r>
              <a:rPr lang="en-US" dirty="0"/>
              <a:t>À medida que o Parlamento integra a IA e a Tecnologia Jurídica, vários</a:t>
            </a:r>
            <a:r>
              <a:rPr lang="en-US" b="1" i="1" dirty="0">
                <a:solidFill>
                  <a:srgbClr val="FF0000"/>
                </a:solidFill>
              </a:rPr>
              <a:t>questões jurídicas e éticas fundamentais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surgem que vão para além da eficiência operacional e</a:t>
            </a:r>
            <a:r>
              <a:rPr lang="en-US" b="1" dirty="0">
                <a:solidFill>
                  <a:srgbClr val="FF0000"/>
                </a:solidFill>
              </a:rPr>
              <a:t>entrar no reino de</a:t>
            </a:r>
            <a:r>
              <a:rPr lang="en-US" b="1" i="1" dirty="0">
                <a:solidFill>
                  <a:srgbClr val="FF0000"/>
                </a:solidFill>
              </a:rPr>
              <a:t>integridade democrática</a:t>
            </a:r>
            <a:r>
              <a:rPr lang="en-US" dirty="0"/>
              <a:t>.</a:t>
            </a:r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669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4E289-A4C7-4BE7-AC9A-757EC88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Tudo é cor-de-rosa?: A maldade que acompanha o uso da IA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E6345-4ED2-4BE3-AA6D-8EFF7995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5083175"/>
          </a:xfrm>
        </p:spPr>
        <p:txBody>
          <a:bodyPr>
            <a:noAutofit/>
          </a:bodyPr>
          <a:lstStyle/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Responsabilidade</a:t>
            </a:r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Transparência</a:t>
            </a:r>
            <a:r>
              <a:rPr lang="en-ZW" b="1" dirty="0"/>
              <a:t>e explicabilidade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Viés</a:t>
            </a:r>
            <a:r>
              <a:rPr lang="en-ZW" b="1" dirty="0"/>
              <a:t>e Justiça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Legal</a:t>
            </a:r>
            <a:r>
              <a:rPr lang="en-ZW" b="1" dirty="0"/>
              <a:t>e Incerteza Ética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Dados</a:t>
            </a:r>
            <a:r>
              <a:rPr lang="en-ZW" b="1" dirty="0"/>
              <a:t>Privacidade e Segurança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Institucional</a:t>
            </a:r>
            <a:r>
              <a:rPr lang="en-ZW" b="1" dirty="0"/>
              <a:t>Lacunas de Resistência e Capacidade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Integração</a:t>
            </a:r>
            <a:r>
              <a:rPr lang="en-ZW" b="1" dirty="0"/>
              <a:t>com sistemas legados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 smtClean="0"/>
              <a:t>Processual</a:t>
            </a:r>
            <a:r>
              <a:rPr lang="en-ZW" b="1" dirty="0"/>
              <a:t>e Conformidade Constitucional</a:t>
            </a:r>
            <a:endParaRPr lang="en-ZW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4754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4E289-A4C7-4BE7-AC9A-757EC88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Tendências emergentes na regulação/controlo de IA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E6345-4ED2-4BE3-AA6D-8EFF7995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l" rtl="0"/>
            <a:r>
              <a:rPr lang="en-ZW" sz="2800" dirty="0"/>
              <a:t> </a:t>
            </a:r>
            <a:endParaRPr lang="en-ZW" dirty="0"/>
          </a:p>
        </p:txBody>
      </p:sp>
      <p:sp>
        <p:nvSpPr>
          <p:cNvPr id="5" name="AutoShape 4" descr="Global AI Regulations | now.digital | mind the ai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 algn="l"/>
            <a:endParaRPr lang="en-Z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51709"/>
            <a:ext cx="10769600" cy="4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3091</TotalTime>
  <Words>1750</Words>
  <Application>Microsoft Office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Module</vt:lpstr>
      <vt:lpstr>  Thinking “regulation” as SADC Parliaments harness Artificial Intelligence and legal technology for effective and efficient Parliamentary processes </vt:lpstr>
      <vt:lpstr>Introduction</vt:lpstr>
      <vt:lpstr>Why harness AI into (which) Parliamentary Processes?</vt:lpstr>
      <vt:lpstr>Why harness …</vt:lpstr>
      <vt:lpstr>Why harness …</vt:lpstr>
      <vt:lpstr>What is already happening around the world?</vt:lpstr>
      <vt:lpstr>AI Regulation  </vt:lpstr>
      <vt:lpstr>Is it all rosy?: Mischief that comes with harnessing AI</vt:lpstr>
      <vt:lpstr>Emerging trends in AI Regulation/control </vt:lpstr>
      <vt:lpstr>Data Protection: Southern African Development Community (SADC) Model Law (2013)</vt:lpstr>
      <vt:lpstr>The AU Strategy on AI</vt:lpstr>
      <vt:lpstr>Amendment and application of existing laws and frameworks</vt:lpstr>
      <vt:lpstr>The European Union: Leading with "Hard Law" (The AI Act)</vt:lpstr>
      <vt:lpstr> Council of Europe Framework Convention on AI and Human Rights (2024) </vt:lpstr>
      <vt:lpstr>The United States: A Principles-Based &amp; Sector-Specific Approach</vt:lpstr>
      <vt:lpstr>Brazil</vt:lpstr>
      <vt:lpstr>China: A Multi-Layered, Pragmatic &amp; Control-Oriented Framework</vt:lpstr>
      <vt:lpstr>Canada: A Principles-Based and Voluntary Approach (with legislative intent)</vt:lpstr>
      <vt:lpstr>Scope of Penalties</vt:lpstr>
      <vt:lpstr> Side-by-Side Global AI Regulations </vt:lpstr>
      <vt:lpstr>Key Lessons on Global AI Regulation</vt:lpstr>
      <vt:lpstr>The Future of Regulation </vt:lpstr>
      <vt:lpstr>What role can the University of Zimbabwe play? </vt:lpstr>
      <vt:lpstr>Conclusion: A smart Parliament is a strong Parliament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Writing (Legal Opinions)</dc:title>
  <dc:creator>Windows User</dc:creator>
  <cp:lastModifiedBy>Microsoft account</cp:lastModifiedBy>
  <cp:revision>101</cp:revision>
  <dcterms:created xsi:type="dcterms:W3CDTF">2020-12-14T17:47:47Z</dcterms:created>
  <dcterms:modified xsi:type="dcterms:W3CDTF">2025-05-31T18:57:55Z</dcterms:modified>
</cp:coreProperties>
</file>