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12" r:id="rId3"/>
    <p:sldId id="260" r:id="rId4"/>
    <p:sldId id="314" r:id="rId5"/>
    <p:sldId id="311" r:id="rId6"/>
    <p:sldId id="318" r:id="rId7"/>
    <p:sldId id="326" r:id="rId8"/>
    <p:sldId id="305" r:id="rId9"/>
    <p:sldId id="315" r:id="rId10"/>
    <p:sldId id="339" r:id="rId11"/>
    <p:sldId id="337" r:id="rId12"/>
    <p:sldId id="338" r:id="rId13"/>
    <p:sldId id="328" r:id="rId14"/>
    <p:sldId id="330" r:id="rId15"/>
    <p:sldId id="329" r:id="rId16"/>
    <p:sldId id="331" r:id="rId17"/>
    <p:sldId id="332" r:id="rId18"/>
    <p:sldId id="333" r:id="rId19"/>
    <p:sldId id="327" r:id="rId20"/>
    <p:sldId id="335" r:id="rId21"/>
    <p:sldId id="334" r:id="rId22"/>
    <p:sldId id="336" r:id="rId23"/>
    <p:sldId id="324" r:id="rId24"/>
    <p:sldId id="32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6400" autoAdjust="0"/>
  </p:normalViewPr>
  <p:slideViewPr>
    <p:cSldViewPr snapToGrid="0">
      <p:cViewPr varScale="1">
        <p:scale>
          <a:sx n="103" d="100"/>
          <a:sy n="103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2192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5FF9-A365-46D6-ACE9-D888171A3F92}" type="datetimeFigureOut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10F036-0F47-4D72-A780-567C40834EF9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3470212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01749-BB82-48DC-A155-FB42DA6A01FB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5165-012A-4958-A13B-382245C63DB8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1334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87989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8864600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0E9B-CEFB-44D2-AF10-F7EB7CCEEF76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376989"/>
            <a:ext cx="51159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9C5D-D883-4361-9492-E3B778375A4A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243282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537B-67DE-46BA-B892-C260272EC0F8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FBCB-70F6-4779-93CA-DB06D21B3B38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4866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4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D11C-82C5-4E2D-B152-820DB4A2C98A}" type="datetimeFigureOut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22B881-9BC5-472A-A41A-40298FAB880B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567014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45916-998D-4DF8-8F78-D9E9853038BC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06A63-6B29-4A46-A6E3-642B0C29D22E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22339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FE29-10E4-4410-BCF1-FBD7591A4407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84FD-C19D-4D50-BA66-029AB9935920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90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9CB6-59A6-4FA2-98A3-E62B30835AF6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56E6D-8961-4115-8B67-A4205DFFFBF8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243165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67257-16AB-429C-ADF7-56CBC01F0002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19F3-A3D5-4B62-BB31-AF4A0F5BE763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338996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4BAC-C7CE-4601-8989-A0B969F127A7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17F3-DD56-4D62-9EDC-447C36F46C01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48936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20133" y="1169988"/>
            <a:ext cx="3363384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EB287-C573-4416-BD98-6737098AB2F1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067" y="1169988"/>
            <a:ext cx="6925733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ZW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8851" y="1169988"/>
            <a:ext cx="9779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DD639-06EF-4C61-949E-762292CF9E79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173882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C578C5E-23A4-4D4F-9DE1-EBB0A4F6E18D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5/31/2025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39B6C-9C07-473B-B159-3363BD313A63}" type="slidenum">
              <a:rPr lang="en-ZW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W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4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C2C1AD-2936-3220-9557-0E242F788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744" y="118871"/>
            <a:ext cx="10684256" cy="3197205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>T</a:t>
            </a:r>
            <a:r>
              <a:rPr lang="en-US" dirty="0" smtClean="0"/>
              <a:t>hinking “regulation” as </a:t>
            </a:r>
            <a:r>
              <a:rPr lang="en-US" sz="4400" dirty="0"/>
              <a:t>SADC </a:t>
            </a:r>
            <a:r>
              <a:rPr lang="en-US" sz="4400" dirty="0" smtClean="0"/>
              <a:t>Parliaments harness Artificial Intelligence </a:t>
            </a:r>
            <a:r>
              <a:rPr lang="en-US" sz="4400" dirty="0"/>
              <a:t>and legal technology for effective and efficient Parliamentary </a:t>
            </a:r>
            <a:r>
              <a:rPr lang="en-US" sz="4400" dirty="0" smtClean="0"/>
              <a:t>processes</a:t>
            </a:r>
            <a:r>
              <a:rPr lang="en-ZW" sz="4800" dirty="0"/>
              <a:t/>
            </a:r>
            <a:br>
              <a:rPr lang="en-ZW" sz="4800" dirty="0"/>
            </a:br>
            <a:endParaRPr lang="en-ZW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BC2822-9CDA-B55B-6D30-2A6AA2009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552" y="2964580"/>
            <a:ext cx="10696448" cy="3282215"/>
          </a:xfrm>
        </p:spPr>
        <p:txBody>
          <a:bodyPr/>
          <a:lstStyle/>
          <a:p>
            <a:pPr algn="ctr"/>
            <a:endParaRPr lang="en-ZW" sz="1800" dirty="0"/>
          </a:p>
          <a:p>
            <a:pPr algn="ctr"/>
            <a:r>
              <a:rPr lang="en-ZW" sz="2400" b="1" dirty="0"/>
              <a:t>Dr Tarisai MUTANGI</a:t>
            </a:r>
          </a:p>
          <a:p>
            <a:pPr algn="ctr"/>
            <a:endParaRPr lang="en-ZW" sz="2400" dirty="0" smtClean="0"/>
          </a:p>
          <a:p>
            <a:pPr algn="ctr"/>
            <a:r>
              <a:rPr lang="en-ZW" sz="2400" b="1" i="1" dirty="0" smtClean="0"/>
              <a:t>(</a:t>
            </a:r>
            <a:r>
              <a:rPr lang="en-ZW" sz="2400" b="1" i="1" dirty="0"/>
              <a:t>University of Zimbabwe)</a:t>
            </a:r>
          </a:p>
          <a:p>
            <a:pPr algn="ctr"/>
            <a:endParaRPr lang="en-ZW" sz="1800" dirty="0"/>
          </a:p>
          <a:p>
            <a:pPr algn="ctr"/>
            <a:endParaRPr lang="en-ZW" sz="1800" dirty="0"/>
          </a:p>
          <a:p>
            <a:pPr algn="ctr"/>
            <a:endParaRPr lang="en-ZW" sz="4000" dirty="0"/>
          </a:p>
        </p:txBody>
      </p:sp>
    </p:spTree>
    <p:extLst>
      <p:ext uri="{BB962C8B-B14F-4D97-AF65-F5344CB8AC3E}">
        <p14:creationId xmlns:p14="http://schemas.microsoft.com/office/powerpoint/2010/main" val="11450491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Data Protection: Southern African Development Community (SADC) Model </a:t>
            </a:r>
            <a:r>
              <a:rPr lang="en-GB" dirty="0" smtClean="0"/>
              <a:t>Law (2013)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a form of AI regulation per se.</a:t>
            </a:r>
          </a:p>
          <a:p>
            <a:pPr algn="just"/>
            <a:r>
              <a:rPr lang="en-GB" dirty="0" smtClean="0"/>
              <a:t>Its </a:t>
            </a:r>
            <a:r>
              <a:rPr lang="en-GB" dirty="0"/>
              <a:t>objective </a:t>
            </a:r>
            <a:r>
              <a:rPr lang="en-GB" dirty="0" smtClean="0"/>
              <a:t>is to guide SADC Member states when adopting data </a:t>
            </a:r>
            <a:r>
              <a:rPr lang="en-GB" dirty="0"/>
              <a:t>protection </a:t>
            </a:r>
            <a:r>
              <a:rPr lang="en-GB" dirty="0" smtClean="0"/>
              <a:t>legislation, to combat </a:t>
            </a:r>
            <a:r>
              <a:rPr lang="en-GB" dirty="0"/>
              <a:t>the violations of data likely to arise from the </a:t>
            </a:r>
            <a:r>
              <a:rPr lang="en-GB" b="1" dirty="0">
                <a:solidFill>
                  <a:srgbClr val="FF0000"/>
                </a:solidFill>
              </a:rPr>
              <a:t>collection</a:t>
            </a:r>
            <a:r>
              <a:rPr lang="en-GB" dirty="0"/>
              <a:t>, </a:t>
            </a:r>
            <a:r>
              <a:rPr lang="en-GB" b="1" dirty="0">
                <a:solidFill>
                  <a:srgbClr val="FF0000"/>
                </a:solidFill>
              </a:rPr>
              <a:t>processing</a:t>
            </a:r>
            <a:r>
              <a:rPr lang="en-GB" dirty="0"/>
              <a:t>, </a:t>
            </a:r>
            <a:r>
              <a:rPr lang="en-GB" b="1" dirty="0">
                <a:solidFill>
                  <a:srgbClr val="FF0000"/>
                </a:solidFill>
              </a:rPr>
              <a:t>transmission</a:t>
            </a:r>
            <a:r>
              <a:rPr lang="en-GB" dirty="0"/>
              <a:t>, </a:t>
            </a:r>
            <a:r>
              <a:rPr lang="en-GB" b="1" dirty="0">
                <a:solidFill>
                  <a:srgbClr val="FF0000"/>
                </a:solidFill>
              </a:rPr>
              <a:t>storage</a:t>
            </a:r>
            <a:r>
              <a:rPr lang="en-GB" dirty="0"/>
              <a:t> and </a:t>
            </a:r>
            <a:r>
              <a:rPr lang="en-GB" b="1" dirty="0">
                <a:solidFill>
                  <a:srgbClr val="FF0000"/>
                </a:solidFill>
              </a:rPr>
              <a:t>use of personal data</a:t>
            </a:r>
            <a:r>
              <a:rPr lang="en-GB" dirty="0" smtClean="0"/>
              <a:t>.</a:t>
            </a:r>
          </a:p>
          <a:p>
            <a:pPr algn="just"/>
            <a:r>
              <a:rPr lang="en-GB" dirty="0" smtClean="0"/>
              <a:t>These aspects are now integral to the development and deployment of AI systems.</a:t>
            </a:r>
          </a:p>
          <a:p>
            <a:pPr algn="just"/>
            <a:r>
              <a:rPr lang="en-GB" dirty="0" smtClean="0"/>
              <a:t>Such laws naturally form part of AI systems regulation.  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42623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AU Strategy on AI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4825"/>
            <a:ext cx="10972800" cy="4699865"/>
          </a:xfrm>
        </p:spPr>
        <p:txBody>
          <a:bodyPr numCol="2">
            <a:normAutofit fontScale="77500" lnSpcReduction="2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The AU Strategy </a:t>
            </a:r>
            <a:r>
              <a:rPr lang="en-GB" dirty="0" smtClean="0"/>
              <a:t>was </a:t>
            </a:r>
            <a:r>
              <a:rPr lang="en-GB" dirty="0"/>
              <a:t>adopted by the AU Executive Council during its 45th Ordinary Session held on </a:t>
            </a:r>
            <a:r>
              <a:rPr lang="en-GB" b="1" dirty="0" smtClean="0">
                <a:solidFill>
                  <a:srgbClr val="FF0000"/>
                </a:solidFill>
              </a:rPr>
              <a:t>18th </a:t>
            </a:r>
            <a:r>
              <a:rPr lang="en-GB" b="1" dirty="0">
                <a:solidFill>
                  <a:srgbClr val="FF0000"/>
                </a:solidFill>
              </a:rPr>
              <a:t>– 19th July 2024</a:t>
            </a:r>
            <a:r>
              <a:rPr lang="en-GB" dirty="0"/>
              <a:t>, in Accra, The Republic of </a:t>
            </a:r>
            <a:r>
              <a:rPr lang="en-GB" dirty="0" smtClean="0"/>
              <a:t>Ghana;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It has </a:t>
            </a:r>
            <a:r>
              <a:rPr lang="en-ZW" b="1" dirty="0">
                <a:solidFill>
                  <a:srgbClr val="FF0000"/>
                </a:solidFill>
              </a:rPr>
              <a:t>five focus </a:t>
            </a:r>
            <a:r>
              <a:rPr lang="en-ZW" b="1" dirty="0" smtClean="0">
                <a:solidFill>
                  <a:srgbClr val="FF0000"/>
                </a:solidFill>
              </a:rPr>
              <a:t>areas: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Harnessing AI's benefits for African people, institutions, the private sector and countries, in line with Agenda </a:t>
            </a:r>
            <a:r>
              <a:rPr lang="en-GB" dirty="0" smtClean="0"/>
              <a:t>2063;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Addressing the risks associated with the increasing use of </a:t>
            </a:r>
            <a:r>
              <a:rPr lang="en-GB" dirty="0" smtClean="0"/>
              <a:t>AI;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Accelerating AU Member States' capabilities in </a:t>
            </a:r>
            <a:r>
              <a:rPr lang="en-ZW" dirty="0" smtClean="0"/>
              <a:t>infrastructure, AI </a:t>
            </a:r>
            <a:r>
              <a:rPr lang="en-ZW" dirty="0"/>
              <a:t>talent and skills, datasets, innovation and research that underpin AI </a:t>
            </a:r>
            <a:r>
              <a:rPr lang="en-ZW" dirty="0" smtClean="0"/>
              <a:t>development;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Fostering regional &amp; international cooperation and partnerships to develop national and regional AI capabilities and advance Africa’s position on a global stage. </a:t>
            </a:r>
            <a:endParaRPr lang="en-GB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Stimulating </a:t>
            </a:r>
            <a:r>
              <a:rPr lang="en-GB" dirty="0"/>
              <a:t>public and private investment in AI at national and regional levels.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35093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Amendment and application of existing laws and </a:t>
            </a:r>
            <a:r>
              <a:rPr lang="en-GB" dirty="0" smtClean="0"/>
              <a:t>frameworks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Intellectual </a:t>
            </a:r>
            <a:r>
              <a:rPr lang="en-GB" dirty="0"/>
              <a:t>Property </a:t>
            </a:r>
            <a:r>
              <a:rPr lang="en-GB" dirty="0" smtClean="0"/>
              <a:t>laws;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Electronic </a:t>
            </a:r>
            <a:r>
              <a:rPr lang="en-GB" dirty="0"/>
              <a:t>Communications and Transactions </a:t>
            </a:r>
            <a:r>
              <a:rPr lang="en-GB" dirty="0" smtClean="0"/>
              <a:t>laws;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Whistleblowing </a:t>
            </a:r>
            <a:r>
              <a:rPr lang="en-GB" dirty="0"/>
              <a:t>and protected disclosure </a:t>
            </a:r>
            <a:r>
              <a:rPr lang="en-GB" dirty="0" smtClean="0"/>
              <a:t>laws;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Access </a:t>
            </a:r>
            <a:r>
              <a:rPr lang="en-GB" dirty="0"/>
              <a:t>to information </a:t>
            </a:r>
            <a:r>
              <a:rPr lang="en-GB" dirty="0" smtClean="0"/>
              <a:t>laws;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Personal </a:t>
            </a:r>
            <a:r>
              <a:rPr lang="en-GB" dirty="0"/>
              <a:t>data protection </a:t>
            </a:r>
            <a:r>
              <a:rPr lang="en-GB" dirty="0" smtClean="0"/>
              <a:t>laws;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Cybersecurity laws;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Consumer </a:t>
            </a:r>
            <a:r>
              <a:rPr lang="en-GB" dirty="0"/>
              <a:t>protection </a:t>
            </a:r>
            <a:r>
              <a:rPr lang="en-GB" dirty="0" smtClean="0"/>
              <a:t>laws;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Antitrust </a:t>
            </a:r>
            <a:r>
              <a:rPr lang="en-GB" dirty="0"/>
              <a:t>and competition </a:t>
            </a:r>
            <a:r>
              <a:rPr lang="en-GB" dirty="0" smtClean="0"/>
              <a:t>laws;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Laws </a:t>
            </a:r>
            <a:r>
              <a:rPr lang="en-GB" dirty="0"/>
              <a:t>and policies pertaining to inclusion and empowerment of different groups (women, girls, people with disabilities, youth, children, rural population, etc.) 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9740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The European Union: Leading with "Hard Law" (The AI Act)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GB" dirty="0" smtClean="0"/>
              <a:t>Took effect </a:t>
            </a:r>
            <a:r>
              <a:rPr lang="en-GB" dirty="0"/>
              <a:t>in 2024 after years of debate. </a:t>
            </a:r>
            <a:endParaRPr lang="en-GB" dirty="0" smtClean="0"/>
          </a:p>
          <a:p>
            <a:pPr algn="just"/>
            <a:r>
              <a:rPr lang="en-GB" dirty="0" smtClean="0"/>
              <a:t>The world’s </a:t>
            </a:r>
            <a:r>
              <a:rPr lang="en-GB" dirty="0"/>
              <a:t>first comprehensive legal framework for </a:t>
            </a:r>
            <a:r>
              <a:rPr lang="en-GB" dirty="0" smtClean="0"/>
              <a:t>AI.</a:t>
            </a:r>
          </a:p>
          <a:p>
            <a:pPr algn="just"/>
            <a:r>
              <a:rPr lang="en-GB" dirty="0" smtClean="0"/>
              <a:t>It focuses on </a:t>
            </a:r>
            <a:r>
              <a:rPr lang="en-GB" dirty="0"/>
              <a:t>a </a:t>
            </a:r>
            <a:r>
              <a:rPr lang="en-GB" b="1" u="sng" dirty="0"/>
              <a:t>risk-based classification </a:t>
            </a:r>
            <a:r>
              <a:rPr lang="en-GB" dirty="0"/>
              <a:t>of AI systems. </a:t>
            </a:r>
            <a:endParaRPr lang="en-GB" dirty="0" smtClean="0"/>
          </a:p>
          <a:p>
            <a:pPr algn="just"/>
            <a:r>
              <a:rPr lang="en-GB" dirty="0" smtClean="0"/>
              <a:t>It distinguishes </a:t>
            </a:r>
            <a:r>
              <a:rPr lang="en-GB" dirty="0"/>
              <a:t>between unacceptable risk (e.g., social scoring, subliminal techniques), high-risk systems (such as AI used in healthcare or law enforcement), and limited-risk systems like chatbots</a:t>
            </a:r>
            <a:r>
              <a:rPr lang="en-GB" dirty="0" smtClean="0"/>
              <a:t>.</a:t>
            </a:r>
          </a:p>
          <a:p>
            <a:pPr algn="just"/>
            <a:r>
              <a:rPr lang="en-GB" dirty="0" smtClean="0"/>
              <a:t>It enforces </a:t>
            </a:r>
            <a:r>
              <a:rPr lang="en-GB" b="1" dirty="0"/>
              <a:t>transparency, fairness, and accountability</a:t>
            </a:r>
            <a:r>
              <a:rPr lang="en-GB" dirty="0"/>
              <a:t>, particularly in high-stakes sectors where AI could impact fundamental rights, safety, and privacy</a:t>
            </a:r>
            <a:r>
              <a:rPr lang="en-GB" dirty="0" smtClean="0"/>
              <a:t>.</a:t>
            </a:r>
          </a:p>
          <a:p>
            <a:pPr algn="just"/>
            <a:r>
              <a:rPr lang="en-GB" dirty="0" smtClean="0"/>
              <a:t>The law to be </a:t>
            </a:r>
            <a:r>
              <a:rPr lang="en-GB" b="1" dirty="0" smtClean="0"/>
              <a:t>implemented in phases</a:t>
            </a:r>
            <a:r>
              <a:rPr lang="en-GB" dirty="0" smtClean="0"/>
              <a:t> with </a:t>
            </a:r>
            <a:r>
              <a:rPr lang="en-GB" dirty="0"/>
              <a:t>prohibitions taking effect from February 2025, and full applicability for high-risk systems by early 2028. 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38692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9504"/>
            <a:ext cx="10972800" cy="120867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Council </a:t>
            </a:r>
            <a:r>
              <a:rPr lang="en-GB" dirty="0"/>
              <a:t>of Europe Framework Convention on AI and Human </a:t>
            </a:r>
            <a:r>
              <a:rPr lang="en-GB" dirty="0" smtClean="0"/>
              <a:t>Rights (2024)</a:t>
            </a:r>
            <a:r>
              <a:rPr lang="en-GB" dirty="0"/>
              <a:t/>
            </a:r>
            <a:br>
              <a:rPr lang="en-GB" dirty="0"/>
            </a:b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dirty="0" smtClean="0"/>
              <a:t>Its a </a:t>
            </a:r>
            <a:r>
              <a:rPr lang="en-GB" dirty="0"/>
              <a:t>comprehensive legal framework designed to ensure that all activities </a:t>
            </a:r>
            <a:r>
              <a:rPr lang="en-GB" b="1" dirty="0"/>
              <a:t>within the AI lifecycle </a:t>
            </a:r>
            <a:r>
              <a:rPr lang="en-GB" dirty="0"/>
              <a:t>adhere to </a:t>
            </a:r>
            <a:r>
              <a:rPr lang="en-GB" b="1" dirty="0"/>
              <a:t>fundamental human rights, democratic principles, and the rule of law</a:t>
            </a:r>
            <a:r>
              <a:rPr lang="en-GB" dirty="0"/>
              <a:t>. </a:t>
            </a:r>
            <a:endParaRPr lang="en-GB" dirty="0" smtClean="0"/>
          </a:p>
          <a:p>
            <a:pPr algn="just"/>
            <a:r>
              <a:rPr lang="en-GB" dirty="0"/>
              <a:t>It applies to public </a:t>
            </a:r>
            <a:r>
              <a:rPr lang="en-GB" dirty="0" smtClean="0"/>
              <a:t>and </a:t>
            </a:r>
            <a:r>
              <a:rPr lang="en-GB" dirty="0"/>
              <a:t>private </a:t>
            </a:r>
            <a:r>
              <a:rPr lang="en-GB" dirty="0" smtClean="0"/>
              <a:t>actors, </a:t>
            </a:r>
            <a:r>
              <a:rPr lang="en-GB" dirty="0"/>
              <a:t>mandating that states implement graduated, context-specific measures to manage </a:t>
            </a:r>
            <a:r>
              <a:rPr lang="en-GB" dirty="0" smtClean="0"/>
              <a:t>AI-related risks </a:t>
            </a:r>
            <a:r>
              <a:rPr lang="en-GB" dirty="0"/>
              <a:t>through </a:t>
            </a:r>
            <a:r>
              <a:rPr lang="en-GB" dirty="0" smtClean="0"/>
              <a:t>risk </a:t>
            </a:r>
            <a:r>
              <a:rPr lang="en-GB" dirty="0"/>
              <a:t>and impact assessments, </a:t>
            </a:r>
            <a:r>
              <a:rPr lang="en-GB" b="1" dirty="0" smtClean="0"/>
              <a:t>accessible </a:t>
            </a:r>
            <a:r>
              <a:rPr lang="en-GB" b="1" dirty="0"/>
              <a:t>remedies</a:t>
            </a:r>
            <a:r>
              <a:rPr lang="en-GB" dirty="0"/>
              <a:t> for affected </a:t>
            </a:r>
            <a:r>
              <a:rPr lang="en-GB" dirty="0" smtClean="0"/>
              <a:t>individuals etc.</a:t>
            </a:r>
          </a:p>
          <a:p>
            <a:pPr algn="just"/>
            <a:r>
              <a:rPr lang="en-GB" dirty="0"/>
              <a:t>Parties </a:t>
            </a:r>
            <a:r>
              <a:rPr lang="en-GB" dirty="0" smtClean="0"/>
              <a:t>to </a:t>
            </a:r>
            <a:r>
              <a:rPr lang="en-GB" b="1" dirty="0"/>
              <a:t>embed core principles </a:t>
            </a:r>
            <a:r>
              <a:rPr lang="en-GB" dirty="0"/>
              <a:t>such as transparency, accountability, and effective oversight throughout the </a:t>
            </a:r>
            <a:r>
              <a:rPr lang="en-GB" b="1" dirty="0"/>
              <a:t>design</a:t>
            </a:r>
            <a:r>
              <a:rPr lang="en-GB" dirty="0"/>
              <a:t>, </a:t>
            </a:r>
            <a:r>
              <a:rPr lang="en-GB" b="1" dirty="0"/>
              <a:t>development</a:t>
            </a:r>
            <a:r>
              <a:rPr lang="en-GB" dirty="0"/>
              <a:t>, </a:t>
            </a:r>
            <a:r>
              <a:rPr lang="en-GB" b="1" dirty="0"/>
              <a:t>deployment</a:t>
            </a:r>
            <a:r>
              <a:rPr lang="en-GB" dirty="0"/>
              <a:t>, and </a:t>
            </a:r>
            <a:r>
              <a:rPr lang="en-GB" b="1" dirty="0"/>
              <a:t>decommissioning</a:t>
            </a:r>
            <a:r>
              <a:rPr lang="en-GB" dirty="0"/>
              <a:t> of AI systems. 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29973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The United States: A Principles-Based &amp; Sector-Specific Approach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The  </a:t>
            </a:r>
            <a:r>
              <a:rPr lang="en-GB" b="1" dirty="0" smtClean="0"/>
              <a:t>Approach focuses </a:t>
            </a:r>
            <a:r>
              <a:rPr lang="en-GB" dirty="0" smtClean="0"/>
              <a:t>primarily </a:t>
            </a:r>
            <a:r>
              <a:rPr lang="en-GB" dirty="0"/>
              <a:t>non-binding principles, executive orders, and sector-specific guidance, rather than a single overarching AI law</a:t>
            </a:r>
            <a:r>
              <a:rPr lang="en-GB" dirty="0" smtClean="0"/>
              <a:t>.</a:t>
            </a:r>
          </a:p>
          <a:p>
            <a:pPr algn="just"/>
            <a:r>
              <a:rPr lang="en-GB" b="1" dirty="0"/>
              <a:t>Key </a:t>
            </a:r>
            <a:r>
              <a:rPr lang="en-GB" b="1" dirty="0" smtClean="0"/>
              <a:t>Initiatives </a:t>
            </a:r>
            <a:r>
              <a:rPr lang="en-GB" dirty="0" smtClean="0"/>
              <a:t>used include the </a:t>
            </a:r>
            <a:r>
              <a:rPr lang="en-GB" b="1" dirty="0"/>
              <a:t>NIST AI Risk Management </a:t>
            </a:r>
            <a:r>
              <a:rPr lang="en-GB" b="1" dirty="0" smtClean="0"/>
              <a:t>Framework; </a:t>
            </a:r>
            <a:r>
              <a:rPr lang="en-GB" b="1" dirty="0"/>
              <a:t>Executive </a:t>
            </a:r>
            <a:r>
              <a:rPr lang="en-GB" b="1" dirty="0" smtClean="0"/>
              <a:t>Orders and State-level Initiatives.</a:t>
            </a:r>
            <a:r>
              <a:rPr lang="en-GB" dirty="0" smtClean="0"/>
              <a:t> </a:t>
            </a:r>
            <a:r>
              <a:rPr lang="en-GB" b="1" dirty="0" smtClean="0"/>
              <a:t> </a:t>
            </a:r>
          </a:p>
          <a:p>
            <a:pPr algn="just"/>
            <a:r>
              <a:rPr lang="en-GB" dirty="0" smtClean="0"/>
              <a:t>The </a:t>
            </a:r>
            <a:r>
              <a:rPr lang="en-GB" dirty="0"/>
              <a:t>goal is to </a:t>
            </a:r>
            <a:r>
              <a:rPr lang="en-GB" b="1" dirty="0" smtClean="0"/>
              <a:t>drive </a:t>
            </a:r>
            <a:r>
              <a:rPr lang="en-GB" b="1" dirty="0"/>
              <a:t>innovation</a:t>
            </a:r>
            <a:r>
              <a:rPr lang="en-GB" dirty="0"/>
              <a:t>, maintain </a:t>
            </a:r>
            <a:r>
              <a:rPr lang="en-GB" b="1" dirty="0"/>
              <a:t>global </a:t>
            </a:r>
            <a:r>
              <a:rPr lang="en-GB" b="1" dirty="0" smtClean="0"/>
              <a:t>dominance </a:t>
            </a:r>
            <a:r>
              <a:rPr lang="en-GB" dirty="0"/>
              <a:t>in AI, address risks through existing regulatory structures, protect civil rights and privacy</a:t>
            </a:r>
            <a:r>
              <a:rPr lang="en-GB" dirty="0" smtClean="0"/>
              <a:t>.</a:t>
            </a:r>
          </a:p>
          <a:p>
            <a:pPr algn="just"/>
            <a:r>
              <a:rPr lang="en-GB" b="1" dirty="0" smtClean="0"/>
              <a:t>Fragmented approach</a:t>
            </a:r>
            <a:r>
              <a:rPr lang="en-GB" dirty="0" smtClean="0"/>
              <a:t>. 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81859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Brazil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dirty="0"/>
              <a:t>Brazil’s Proposed AI Regulation Bill </a:t>
            </a:r>
            <a:r>
              <a:rPr lang="en-GB" dirty="0" smtClean="0"/>
              <a:t>2023 aims </a:t>
            </a:r>
            <a:r>
              <a:rPr lang="en-GB" dirty="0"/>
              <a:t>to establish a </a:t>
            </a:r>
            <a:r>
              <a:rPr lang="en-GB" dirty="0" smtClean="0"/>
              <a:t>framework </a:t>
            </a:r>
            <a:r>
              <a:rPr lang="en-GB" dirty="0"/>
              <a:t>for the ethical and responsible development, deployment, and use of AI systems</a:t>
            </a:r>
            <a:r>
              <a:rPr lang="en-GB" dirty="0" smtClean="0"/>
              <a:t>.</a:t>
            </a:r>
          </a:p>
          <a:p>
            <a:pPr algn="just"/>
            <a:r>
              <a:rPr lang="en-GB" dirty="0" smtClean="0"/>
              <a:t>Its built </a:t>
            </a:r>
            <a:r>
              <a:rPr lang="en-GB" dirty="0"/>
              <a:t>on four </a:t>
            </a:r>
            <a:r>
              <a:rPr lang="en-GB" dirty="0" smtClean="0"/>
              <a:t>pillars</a:t>
            </a:r>
            <a:r>
              <a:rPr lang="en-GB" dirty="0"/>
              <a:t>: </a:t>
            </a:r>
            <a:r>
              <a:rPr lang="en-GB" b="1" dirty="0">
                <a:solidFill>
                  <a:srgbClr val="FF0000"/>
                </a:solidFill>
              </a:rPr>
              <a:t>risk-based governance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b="1" dirty="0">
                <a:solidFill>
                  <a:srgbClr val="FF0000"/>
                </a:solidFill>
              </a:rPr>
              <a:t>human rights protection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b="1" dirty="0">
                <a:solidFill>
                  <a:srgbClr val="FF0000"/>
                </a:solidFill>
              </a:rPr>
              <a:t>transparency</a:t>
            </a:r>
            <a:r>
              <a:rPr lang="en-GB" dirty="0">
                <a:solidFill>
                  <a:srgbClr val="FF0000"/>
                </a:solidFill>
              </a:rPr>
              <a:t>, and </a:t>
            </a:r>
            <a:r>
              <a:rPr lang="en-GB" b="1" dirty="0">
                <a:solidFill>
                  <a:srgbClr val="FF0000"/>
                </a:solidFill>
              </a:rPr>
              <a:t>innovation</a:t>
            </a:r>
            <a:r>
              <a:rPr lang="en-GB" dirty="0"/>
              <a:t>. </a:t>
            </a:r>
            <a:endParaRPr lang="en-GB" dirty="0" smtClean="0"/>
          </a:p>
          <a:p>
            <a:pPr algn="just"/>
            <a:r>
              <a:rPr lang="en-GB" dirty="0" smtClean="0"/>
              <a:t>AI </a:t>
            </a:r>
            <a:r>
              <a:rPr lang="en-GB" dirty="0"/>
              <a:t>systems </a:t>
            </a:r>
            <a:r>
              <a:rPr lang="en-GB" dirty="0" smtClean="0"/>
              <a:t>must align </a:t>
            </a:r>
            <a:r>
              <a:rPr lang="en-GB" dirty="0"/>
              <a:t>with democratic values, safeguard user rights, and promote responsible </a:t>
            </a:r>
            <a:r>
              <a:rPr lang="en-GB" dirty="0" smtClean="0"/>
              <a:t>innovation.</a:t>
            </a:r>
          </a:p>
          <a:p>
            <a:pPr algn="just"/>
            <a:r>
              <a:rPr lang="en-GB" dirty="0" smtClean="0"/>
              <a:t>It covers any </a:t>
            </a:r>
            <a:r>
              <a:rPr lang="en-GB" b="1" dirty="0">
                <a:solidFill>
                  <a:srgbClr val="FF0000"/>
                </a:solidFill>
              </a:rPr>
              <a:t>organization or individual </a:t>
            </a:r>
            <a:r>
              <a:rPr lang="en-GB" dirty="0">
                <a:solidFill>
                  <a:srgbClr val="FF0000"/>
                </a:solidFill>
              </a:rPr>
              <a:t>that </a:t>
            </a:r>
            <a:r>
              <a:rPr lang="en-GB" b="1" dirty="0">
                <a:solidFill>
                  <a:srgbClr val="FF0000"/>
                </a:solidFill>
              </a:rPr>
              <a:t>develops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b="1" dirty="0">
                <a:solidFill>
                  <a:srgbClr val="FF0000"/>
                </a:solidFill>
              </a:rPr>
              <a:t>deploys</a:t>
            </a:r>
            <a:r>
              <a:rPr lang="en-GB" dirty="0">
                <a:solidFill>
                  <a:srgbClr val="FF0000"/>
                </a:solidFill>
              </a:rPr>
              <a:t>,</a:t>
            </a:r>
            <a:r>
              <a:rPr lang="en-GB" dirty="0"/>
              <a:t> or </a:t>
            </a:r>
            <a:r>
              <a:rPr lang="en-GB" b="1" dirty="0">
                <a:solidFill>
                  <a:srgbClr val="FF0000"/>
                </a:solidFill>
              </a:rPr>
              <a:t>benefits from AI systems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within Brazilian territory.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7192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China: A Multi-Layered, Pragmatic &amp; Control-Oriented Framework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b="1" dirty="0" smtClean="0"/>
              <a:t>Mixed</a:t>
            </a:r>
            <a:r>
              <a:rPr lang="en-GB" dirty="0" smtClean="0"/>
              <a:t> </a:t>
            </a:r>
            <a:r>
              <a:rPr lang="en-GB" b="1" dirty="0"/>
              <a:t>Approach:</a:t>
            </a:r>
            <a:r>
              <a:rPr lang="en-GB" dirty="0"/>
              <a:t> Proactive, multi-layered regulatory framework, </a:t>
            </a:r>
            <a:r>
              <a:rPr lang="en-GB" b="1" dirty="0"/>
              <a:t>combining "hard law" </a:t>
            </a:r>
            <a:r>
              <a:rPr lang="en-GB" dirty="0"/>
              <a:t>with </a:t>
            </a:r>
            <a:r>
              <a:rPr lang="en-GB" b="1" dirty="0"/>
              <a:t>ethical guidance </a:t>
            </a:r>
            <a:r>
              <a:rPr lang="en-GB" dirty="0"/>
              <a:t>and "</a:t>
            </a:r>
            <a:r>
              <a:rPr lang="en-GB" b="1" dirty="0"/>
              <a:t>classified governance</a:t>
            </a:r>
            <a:r>
              <a:rPr lang="en-GB" dirty="0" smtClean="0"/>
              <a:t>.“</a:t>
            </a:r>
          </a:p>
          <a:p>
            <a:pPr lvl="0" algn="just"/>
            <a:r>
              <a:rPr lang="en-US" b="1" dirty="0" smtClean="0"/>
              <a:t>The goals </a:t>
            </a:r>
            <a:r>
              <a:rPr lang="en-US" dirty="0" smtClean="0"/>
              <a:t>are to maintain </a:t>
            </a:r>
            <a:r>
              <a:rPr lang="en-US" dirty="0"/>
              <a:t>social stability, control information, foster domestic AI leadership, ensure AI serves national strategic objectives</a:t>
            </a:r>
            <a:r>
              <a:rPr lang="en-US" dirty="0" smtClean="0"/>
              <a:t>.</a:t>
            </a:r>
          </a:p>
          <a:p>
            <a:pPr lvl="0" algn="just"/>
            <a:r>
              <a:rPr lang="en-US" dirty="0" smtClean="0"/>
              <a:t>Its unique features </a:t>
            </a:r>
            <a:r>
              <a:rPr lang="en-US" dirty="0"/>
              <a:t>include adherence to state ideology. </a:t>
            </a:r>
          </a:p>
          <a:p>
            <a:pPr algn="just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4963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Canada: A Principles-Based and Voluntary Approach (with legislative intent)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Approach</a:t>
            </a:r>
            <a:r>
              <a:rPr lang="en-GB" b="1" dirty="0" smtClean="0"/>
              <a:t> </a:t>
            </a:r>
            <a:r>
              <a:rPr lang="en-GB" dirty="0" smtClean="0"/>
              <a:t>is currently </a:t>
            </a:r>
            <a:r>
              <a:rPr lang="en-GB" dirty="0"/>
              <a:t>leaning on </a:t>
            </a:r>
            <a:r>
              <a:rPr lang="en-GB" b="1" dirty="0">
                <a:solidFill>
                  <a:srgbClr val="FF0000"/>
                </a:solidFill>
              </a:rPr>
              <a:t>principles and voluntary codes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/>
              <a:t>but with </a:t>
            </a:r>
            <a:r>
              <a:rPr lang="en-GB" b="1" dirty="0">
                <a:solidFill>
                  <a:srgbClr val="FF0000"/>
                </a:solidFill>
              </a:rPr>
              <a:t>ongoing legislative discussions </a:t>
            </a:r>
            <a:r>
              <a:rPr lang="en-GB" dirty="0"/>
              <a:t>for a comprehensive AI </a:t>
            </a:r>
            <a:r>
              <a:rPr lang="en-GB" dirty="0" smtClean="0"/>
              <a:t>law</a:t>
            </a:r>
          </a:p>
          <a:p>
            <a:pPr algn="just"/>
            <a:r>
              <a:rPr lang="en-GB" dirty="0" smtClean="0"/>
              <a:t>The ultimate </a:t>
            </a:r>
            <a:r>
              <a:rPr lang="en-GB" b="1" dirty="0" smtClean="0">
                <a:solidFill>
                  <a:srgbClr val="FF0000"/>
                </a:solidFill>
              </a:rPr>
              <a:t>Goal</a:t>
            </a:r>
            <a:r>
              <a:rPr lang="en-GB" b="1" dirty="0" smtClean="0"/>
              <a:t> </a:t>
            </a:r>
            <a:r>
              <a:rPr lang="en-GB" dirty="0" smtClean="0"/>
              <a:t>is to foster </a:t>
            </a:r>
            <a:r>
              <a:rPr lang="en-GB" dirty="0"/>
              <a:t>responsible AI innovation, build public trust, align with international best practices</a:t>
            </a:r>
            <a:r>
              <a:rPr lang="en-GB" dirty="0" smtClean="0"/>
              <a:t>.</a:t>
            </a:r>
          </a:p>
          <a:p>
            <a:pPr algn="just"/>
            <a:r>
              <a:rPr lang="en-GB" dirty="0" smtClean="0"/>
              <a:t>Establishes </a:t>
            </a:r>
            <a:r>
              <a:rPr lang="en-GB" b="1" dirty="0">
                <a:solidFill>
                  <a:srgbClr val="FF0000"/>
                </a:solidFill>
              </a:rPr>
              <a:t>Advisory Council on AI &amp; Safe and Secure AI Advisory </a:t>
            </a:r>
            <a:r>
              <a:rPr lang="en-GB" b="1" dirty="0" smtClean="0">
                <a:solidFill>
                  <a:srgbClr val="FF0000"/>
                </a:solidFill>
              </a:rPr>
              <a:t>Group </a:t>
            </a:r>
            <a:r>
              <a:rPr lang="en-GB" dirty="0" smtClean="0"/>
              <a:t>to provide </a:t>
            </a:r>
            <a:r>
              <a:rPr lang="en-GB" dirty="0"/>
              <a:t>expert advice to the government.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990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Scope of Penalties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Fines. </a:t>
            </a:r>
          </a:p>
          <a:p>
            <a:r>
              <a:rPr lang="en-GB" b="1" dirty="0" smtClean="0"/>
              <a:t>Imprisonment.</a:t>
            </a:r>
            <a:r>
              <a:rPr lang="en-GB" b="1" dirty="0"/>
              <a:t> </a:t>
            </a:r>
          </a:p>
          <a:p>
            <a:r>
              <a:rPr lang="en-GB" b="1" dirty="0"/>
              <a:t>Corrective </a:t>
            </a:r>
            <a:r>
              <a:rPr lang="en-GB" b="1" dirty="0" smtClean="0"/>
              <a:t>orders.</a:t>
            </a:r>
          </a:p>
          <a:p>
            <a:r>
              <a:rPr lang="en-GB" b="1" dirty="0" smtClean="0"/>
              <a:t>Civil penalties.</a:t>
            </a:r>
          </a:p>
          <a:p>
            <a:r>
              <a:rPr lang="en-GB" b="1" dirty="0" smtClean="0"/>
              <a:t>Bans </a:t>
            </a:r>
            <a:r>
              <a:rPr lang="en-GB" b="1" dirty="0"/>
              <a:t>on deploying </a:t>
            </a:r>
            <a:r>
              <a:rPr lang="en-GB" b="1" dirty="0" smtClean="0"/>
              <a:t>AI systems. </a:t>
            </a:r>
            <a:endParaRPr lang="en-ZW" b="1" dirty="0"/>
          </a:p>
        </p:txBody>
      </p:sp>
    </p:spTree>
    <p:extLst>
      <p:ext uri="{BB962C8B-B14F-4D97-AF65-F5344CB8AC3E}">
        <p14:creationId xmlns:p14="http://schemas.microsoft.com/office/powerpoint/2010/main" val="365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BA175B-3753-724F-B70A-D90B8D2C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W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18C6AD-E208-0B19-94DF-4057D53CB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A case for harnessing </a:t>
            </a:r>
            <a:r>
              <a:rPr lang="en-ZW" dirty="0"/>
              <a:t>AI technology into Parliamentary processes;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Dealing with or addressing risks as AI technology is integrated;</a:t>
            </a:r>
            <a:endParaRPr lang="en-ZW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Forms of regulation SADC Parliaments may consider; and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Way forward for the SADC Region.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71674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Side-by-Side Global </a:t>
            </a:r>
            <a:r>
              <a:rPr lang="en-GB" dirty="0"/>
              <a:t>AI Regulations</a:t>
            </a:r>
            <a:br>
              <a:rPr lang="en-GB" dirty="0"/>
            </a:br>
            <a:endParaRPr lang="en-ZW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08176"/>
            <a:ext cx="10972800" cy="54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W" dirty="0"/>
              <a:t>Key </a:t>
            </a:r>
            <a:r>
              <a:rPr lang="en-ZW" dirty="0" smtClean="0"/>
              <a:t>Lessons on Global AI Regulation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Diversity of Approaches</a:t>
            </a:r>
            <a:r>
              <a:rPr lang="en-GB" b="1" dirty="0"/>
              <a:t>: </a:t>
            </a:r>
            <a:r>
              <a:rPr lang="en-GB" dirty="0" smtClean="0"/>
              <a:t>there is no consensus </a:t>
            </a:r>
            <a:r>
              <a:rPr lang="en-GB" dirty="0"/>
              <a:t>on the </a:t>
            </a:r>
            <a:r>
              <a:rPr lang="en-GB" dirty="0" smtClean="0"/>
              <a:t>best </a:t>
            </a:r>
            <a:r>
              <a:rPr lang="en-GB" dirty="0"/>
              <a:t>regulatory model</a:t>
            </a:r>
            <a:r>
              <a:rPr lang="en-GB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Risk-Based </a:t>
            </a:r>
            <a:r>
              <a:rPr lang="en-GB" b="1" dirty="0">
                <a:solidFill>
                  <a:srgbClr val="FF0000"/>
                </a:solidFill>
              </a:rPr>
              <a:t>Frameworks: </a:t>
            </a:r>
            <a:r>
              <a:rPr lang="en-GB" dirty="0"/>
              <a:t>Many </a:t>
            </a:r>
            <a:r>
              <a:rPr lang="en-GB" dirty="0" smtClean="0"/>
              <a:t>countries </a:t>
            </a:r>
            <a:r>
              <a:rPr lang="en-GB" dirty="0"/>
              <a:t>are adopting risk-based approaches to </a:t>
            </a:r>
            <a:r>
              <a:rPr lang="en-GB" dirty="0" smtClean="0"/>
              <a:t>match </a:t>
            </a:r>
            <a:r>
              <a:rPr lang="en-GB" dirty="0"/>
              <a:t>regulations </a:t>
            </a:r>
            <a:r>
              <a:rPr lang="en-GB" dirty="0" smtClean="0"/>
              <a:t>with </a:t>
            </a:r>
            <a:r>
              <a:rPr lang="en-GB" dirty="0"/>
              <a:t>potential impact of AI systems</a:t>
            </a:r>
            <a:r>
              <a:rPr lang="en-GB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Balancing </a:t>
            </a:r>
            <a:r>
              <a:rPr lang="en-GB" b="1" dirty="0">
                <a:solidFill>
                  <a:srgbClr val="FF0000"/>
                </a:solidFill>
              </a:rPr>
              <a:t>Act: </a:t>
            </a:r>
            <a:r>
              <a:rPr lang="en-GB" dirty="0"/>
              <a:t>A continuous challenge to balance innovation with necessary safeguards</a:t>
            </a:r>
            <a:r>
              <a:rPr lang="en-GB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Principles-Based </a:t>
            </a:r>
            <a:r>
              <a:rPr lang="en-GB" b="1" dirty="0">
                <a:solidFill>
                  <a:srgbClr val="FF0000"/>
                </a:solidFill>
              </a:rPr>
              <a:t>Foundations: </a:t>
            </a:r>
            <a:r>
              <a:rPr lang="en-GB" dirty="0"/>
              <a:t>most global </a:t>
            </a:r>
            <a:r>
              <a:rPr lang="en-GB" dirty="0" smtClean="0"/>
              <a:t>efforts underpinned by common </a:t>
            </a:r>
            <a:r>
              <a:rPr lang="en-GB" dirty="0"/>
              <a:t>ethical principles (fairness, transparency, accountability</a:t>
            </a:r>
            <a:r>
              <a:rPr lang="en-GB" dirty="0" smtClean="0"/>
              <a:t>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International </a:t>
            </a:r>
            <a:r>
              <a:rPr lang="en-GB" b="1" dirty="0">
                <a:solidFill>
                  <a:srgbClr val="FF0000"/>
                </a:solidFill>
              </a:rPr>
              <a:t>Collaboration: </a:t>
            </a:r>
            <a:r>
              <a:rPr lang="en-GB" dirty="0"/>
              <a:t>Growing recognition of the need for cross-border cooperation due to the global nature of AI</a:t>
            </a:r>
            <a:r>
              <a:rPr lang="en-GB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Pacing </a:t>
            </a:r>
            <a:r>
              <a:rPr lang="en-GB" b="1" dirty="0">
                <a:solidFill>
                  <a:srgbClr val="FF0000"/>
                </a:solidFill>
              </a:rPr>
              <a:t>Problem: </a:t>
            </a:r>
            <a:r>
              <a:rPr lang="en-GB" dirty="0"/>
              <a:t>Regulations struggle to keep pace with rapid technological advancements</a:t>
            </a:r>
            <a:r>
              <a:rPr lang="en-GB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Enforcement </a:t>
            </a:r>
            <a:r>
              <a:rPr lang="en-GB" b="1" dirty="0">
                <a:solidFill>
                  <a:srgbClr val="FF0000"/>
                </a:solidFill>
              </a:rPr>
              <a:t>is Key: </a:t>
            </a:r>
            <a:r>
              <a:rPr lang="en-GB" dirty="0"/>
              <a:t>The effectiveness of regulation depends on robust enforcement mechanisms</a:t>
            </a:r>
            <a:r>
              <a:rPr lang="en-GB" dirty="0" smtClean="0"/>
              <a:t>. Jurisdictions establish enforcement bodies and impose penalties. 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4215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Future of Regulation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Focus on Impact</a:t>
            </a:r>
            <a:r>
              <a:rPr lang="en-GB" b="1" dirty="0"/>
              <a:t>: </a:t>
            </a:r>
            <a:r>
              <a:rPr lang="en-GB" dirty="0"/>
              <a:t>Regulations should primarily focus on the societal impact and risks of AI, rather than just the technology itself.</a:t>
            </a:r>
            <a:endParaRPr lang="en-ZW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Capacity Building</a:t>
            </a:r>
            <a:r>
              <a:rPr lang="en-GB" b="1" dirty="0"/>
              <a:t>: </a:t>
            </a:r>
            <a:r>
              <a:rPr lang="en-GB" dirty="0"/>
              <a:t>Governments and regulators need to build expertise in AI to effectively oversee its development and deployment.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Multi-Stakeholder </a:t>
            </a:r>
            <a:r>
              <a:rPr lang="en-GB" b="1" dirty="0" smtClean="0">
                <a:solidFill>
                  <a:srgbClr val="FF0000"/>
                </a:solidFill>
              </a:rPr>
              <a:t>Approach: </a:t>
            </a:r>
            <a:r>
              <a:rPr lang="en-GB" dirty="0"/>
              <a:t>Dialogue and collaboration among governments, industry, civil society, and academia are crucial.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Flexibility</a:t>
            </a:r>
            <a:r>
              <a:rPr lang="en-GB" b="1" dirty="0">
                <a:solidFill>
                  <a:srgbClr val="FF0000"/>
                </a:solidFill>
              </a:rPr>
              <a:t>: </a:t>
            </a:r>
            <a:r>
              <a:rPr lang="en-GB" dirty="0"/>
              <a:t>Regulatory frameworks need to be agile and adaptable to evolving AI capabilities</a:t>
            </a:r>
            <a:r>
              <a:rPr lang="en-GB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Harmonization</a:t>
            </a:r>
            <a:r>
              <a:rPr lang="en-GB" b="1" dirty="0" smtClean="0"/>
              <a:t>: </a:t>
            </a:r>
            <a:r>
              <a:rPr lang="en-GB" dirty="0"/>
              <a:t>Efforts to align international standards and </a:t>
            </a:r>
            <a:r>
              <a:rPr lang="en-GB" dirty="0" smtClean="0"/>
              <a:t>national frameworks, where possible, </a:t>
            </a:r>
            <a:r>
              <a:rPr lang="en-GB" dirty="0"/>
              <a:t>could reduce burdens and foster global innovation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5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3E371F-A23C-F6D9-3B72-4F815542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role can the University of Zimbabwe play?</a:t>
            </a:r>
            <a:r>
              <a:rPr lang="en-ZW" dirty="0"/>
              <a:t/>
            </a:r>
            <a:br>
              <a:rPr lang="en-ZW" dirty="0"/>
            </a:b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1973C8-70E6-FC6D-842B-13F7E7AA2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800" dirty="0" smtClean="0"/>
              <a:t>The University of Zimbabwe and other academic institutions, is </a:t>
            </a:r>
            <a:r>
              <a:rPr lang="en-US" sz="2800" dirty="0"/>
              <a:t>ready to support </a:t>
            </a:r>
            <a:r>
              <a:rPr lang="en-US" sz="2800" dirty="0" smtClean="0"/>
              <a:t>SADC Parliaments directly or through the SADC-PF:</a:t>
            </a:r>
            <a:endParaRPr lang="en-ZW" sz="2800" dirty="0"/>
          </a:p>
          <a:p>
            <a:pPr marL="633412" lvl="0" indent="-514350">
              <a:buFont typeface="+mj-lt"/>
              <a:buAutoNum type="arabicParenR"/>
            </a:pPr>
            <a:r>
              <a:rPr lang="en-US" sz="2800" i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Training sessions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for MPs, Speakers, clerks and </a:t>
            </a:r>
            <a:r>
              <a:rPr lang="en-US" sz="2800" dirty="0" smtClean="0"/>
              <a:t>researchers on AI tools relevant to their work.</a:t>
            </a:r>
            <a:endParaRPr lang="en-ZW" sz="2800" dirty="0"/>
          </a:p>
          <a:p>
            <a:pPr marL="633412" lvl="0" indent="-514350">
              <a:buFont typeface="+mj-lt"/>
              <a:buAutoNum type="arabicParenR"/>
            </a:pPr>
            <a:r>
              <a:rPr lang="en-US" sz="2800" b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Joint development of AI tools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designed for the needs of </a:t>
            </a:r>
            <a:r>
              <a:rPr lang="en-US" sz="2800" dirty="0" smtClean="0"/>
              <a:t>Parliaments.</a:t>
            </a:r>
            <a:endParaRPr lang="en-ZW" sz="2800" dirty="0"/>
          </a:p>
          <a:p>
            <a:pPr marL="633412" lvl="0" indent="-514350">
              <a:buFont typeface="+mj-lt"/>
              <a:buAutoNum type="arabicParenR"/>
            </a:pPr>
            <a:r>
              <a:rPr lang="en-US" sz="2800" b="1" dirty="0"/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Provide evidence –based Independent </a:t>
            </a:r>
            <a:r>
              <a:rPr lang="en-US" sz="2800" b="1" i="1" dirty="0">
                <a:solidFill>
                  <a:srgbClr val="FF0000"/>
                </a:solidFill>
              </a:rPr>
              <a:t>advice </a:t>
            </a:r>
            <a:r>
              <a:rPr lang="en-US" sz="2800" dirty="0"/>
              <a:t>on whether certain AI systems are fair and safe.</a:t>
            </a:r>
            <a:endParaRPr lang="en-ZW" sz="2800" dirty="0"/>
          </a:p>
          <a:p>
            <a:pPr marL="633412" lvl="0" indent="-514350" algn="just">
              <a:buFont typeface="+mj-lt"/>
              <a:buAutoNum type="arabicParenR"/>
            </a:pPr>
            <a:r>
              <a:rPr lang="en-US" sz="2800" b="1" dirty="0"/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Provide Policy </a:t>
            </a:r>
            <a:r>
              <a:rPr lang="en-US" sz="2800" b="1" i="1" dirty="0">
                <a:solidFill>
                  <a:srgbClr val="FF0000"/>
                </a:solidFill>
              </a:rPr>
              <a:t>support </a:t>
            </a:r>
            <a:r>
              <a:rPr lang="en-US" sz="2800" dirty="0"/>
              <a:t>for drafting rules and laws on </a:t>
            </a:r>
            <a:r>
              <a:rPr lang="en-US" sz="2800" dirty="0" smtClean="0"/>
              <a:t>AI technology </a:t>
            </a:r>
            <a:r>
              <a:rPr lang="en-US" sz="2800" dirty="0"/>
              <a:t>use in governance.</a:t>
            </a:r>
            <a:endParaRPr lang="en-ZW" sz="2800" dirty="0"/>
          </a:p>
          <a:p>
            <a:pPr marL="633412" indent="-514350">
              <a:buFont typeface="+mj-lt"/>
              <a:buAutoNum type="arabicParenR"/>
            </a:pPr>
            <a:r>
              <a:rPr lang="en-US" sz="2800" b="1" dirty="0">
                <a:solidFill>
                  <a:srgbClr val="FF0000"/>
                </a:solidFill>
              </a:rPr>
              <a:t>We can even host </a:t>
            </a:r>
            <a:r>
              <a:rPr lang="en-US" sz="2800" b="1" i="1" dirty="0">
                <a:solidFill>
                  <a:srgbClr val="FF0000"/>
                </a:solidFill>
              </a:rPr>
              <a:t>Parliamentary Tech Fellows</a:t>
            </a:r>
            <a:r>
              <a:rPr lang="en-US" sz="2800" dirty="0"/>
              <a:t>—young experts who help </a:t>
            </a:r>
            <a:r>
              <a:rPr lang="en-US" sz="2800" dirty="0" smtClean="0"/>
              <a:t>Parliaments </a:t>
            </a:r>
            <a:r>
              <a:rPr lang="en-US" sz="2800" dirty="0"/>
              <a:t>test and use </a:t>
            </a:r>
            <a:r>
              <a:rPr lang="en-US" sz="2800" dirty="0" smtClean="0"/>
              <a:t>AI </a:t>
            </a:r>
            <a:r>
              <a:rPr lang="en-US" sz="2800" dirty="0"/>
              <a:t>tools effectively.</a:t>
            </a:r>
          </a:p>
          <a:p>
            <a:pPr marL="633412" indent="-514350">
              <a:buFont typeface="+mj-lt"/>
              <a:buAutoNum type="arabicParenR"/>
            </a:pPr>
            <a:r>
              <a:rPr lang="en-US" sz="2800" b="1" i="1" dirty="0">
                <a:solidFill>
                  <a:srgbClr val="FF0000"/>
                </a:solidFill>
              </a:rPr>
              <a:t>Support government and the </a:t>
            </a:r>
            <a:r>
              <a:rPr lang="en-US" sz="2800" b="1" i="1" dirty="0" smtClean="0">
                <a:solidFill>
                  <a:srgbClr val="FF0000"/>
                </a:solidFill>
              </a:rPr>
              <a:t>Parliaments </a:t>
            </a:r>
            <a:r>
              <a:rPr lang="en-US" sz="2800" b="1" i="1" dirty="0">
                <a:solidFill>
                  <a:srgbClr val="FF0000"/>
                </a:solidFill>
              </a:rPr>
              <a:t>in drafting model policies and legislation </a:t>
            </a:r>
            <a:r>
              <a:rPr lang="en-US" sz="2800" dirty="0"/>
              <a:t>on AI integration that </a:t>
            </a:r>
            <a:r>
              <a:rPr lang="en-US" sz="2800" dirty="0" smtClean="0"/>
              <a:t>address </a:t>
            </a:r>
            <a:r>
              <a:rPr lang="en-US" sz="2800" dirty="0"/>
              <a:t>the ethical concerns.</a:t>
            </a:r>
            <a:endParaRPr lang="en-ZW" sz="2800" dirty="0"/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8496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6C764D-CF93-0D5D-624E-DCDA3FF7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Conclusion: A smart Parliament is a strong Parliament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A8189B-FF49-4762-6F96-2335CD975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Ladies and Gentlemen, AI and Legal Technology are not about robots or science fiction. They are about:</a:t>
            </a:r>
            <a:endParaRPr lang="en-ZW" dirty="0"/>
          </a:p>
          <a:p>
            <a:pPr marL="633412" lvl="0" indent="-514350" algn="just">
              <a:buFont typeface="+mj-lt"/>
              <a:buAutoNum type="arabicPeriod"/>
            </a:pPr>
            <a:r>
              <a:rPr lang="en-US" dirty="0"/>
              <a:t> Making Parliament </a:t>
            </a:r>
            <a:r>
              <a:rPr lang="en-US" b="1" i="1" dirty="0">
                <a:solidFill>
                  <a:srgbClr val="FF0000"/>
                </a:solidFill>
              </a:rPr>
              <a:t>faster, more informed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i="1" dirty="0">
                <a:solidFill>
                  <a:srgbClr val="FF0000"/>
                </a:solidFill>
              </a:rPr>
              <a:t> more responsive</a:t>
            </a:r>
            <a:r>
              <a:rPr lang="en-US" dirty="0"/>
              <a:t>,</a:t>
            </a:r>
            <a:endParaRPr lang="en-ZW" dirty="0"/>
          </a:p>
          <a:p>
            <a:pPr marL="633412" lvl="0" indent="-514350" algn="just">
              <a:buFont typeface="+mj-lt"/>
              <a:buAutoNum type="arabicPeriod"/>
            </a:pPr>
            <a:r>
              <a:rPr lang="en-US" dirty="0"/>
              <a:t> Helping MPs </a:t>
            </a:r>
            <a:r>
              <a:rPr lang="en-US" b="1" i="1" dirty="0">
                <a:solidFill>
                  <a:srgbClr val="FF0000"/>
                </a:solidFill>
              </a:rPr>
              <a:t>represent their people </a:t>
            </a:r>
            <a:r>
              <a:rPr lang="en-US" b="1" i="1" dirty="0" smtClean="0">
                <a:solidFill>
                  <a:srgbClr val="FF0000"/>
                </a:solidFill>
              </a:rPr>
              <a:t>better</a:t>
            </a:r>
            <a:r>
              <a:rPr lang="en-US" dirty="0" smtClean="0"/>
              <a:t>;</a:t>
            </a:r>
          </a:p>
          <a:p>
            <a:pPr marL="633412" lvl="0" indent="-514350" algn="just">
              <a:buFont typeface="+mj-lt"/>
              <a:buAutoNum type="arabicPeriod"/>
            </a:pPr>
            <a:r>
              <a:rPr lang="en-US" dirty="0" smtClean="0"/>
              <a:t>Giving </a:t>
            </a:r>
            <a:r>
              <a:rPr lang="en-US" dirty="0"/>
              <a:t>citizens </a:t>
            </a:r>
            <a:r>
              <a:rPr lang="en-US" b="1" i="1" dirty="0" smtClean="0">
                <a:solidFill>
                  <a:srgbClr val="FF0000"/>
                </a:solidFill>
              </a:rPr>
              <a:t>better </a:t>
            </a:r>
            <a:r>
              <a:rPr lang="en-US" b="1" i="1" dirty="0">
                <a:solidFill>
                  <a:srgbClr val="FF0000"/>
                </a:solidFill>
              </a:rPr>
              <a:t>access to the laws that affect them</a:t>
            </a:r>
            <a:r>
              <a:rPr lang="en-US" dirty="0"/>
              <a:t>.</a:t>
            </a:r>
          </a:p>
          <a:p>
            <a:pPr marL="633412" lvl="0" indent="-514350" algn="just">
              <a:buFont typeface="+mj-lt"/>
              <a:buAutoNum type="arabicPeriod"/>
            </a:pPr>
            <a:r>
              <a:rPr lang="en-US" dirty="0"/>
              <a:t>Regulation of AI </a:t>
            </a:r>
            <a:r>
              <a:rPr lang="en-US" b="1" i="1" dirty="0">
                <a:solidFill>
                  <a:srgbClr val="FF0000"/>
                </a:solidFill>
              </a:rPr>
              <a:t>should not kill innovation in the sector</a:t>
            </a:r>
            <a:r>
              <a:rPr lang="en-US" dirty="0"/>
              <a:t>.</a:t>
            </a:r>
            <a:endParaRPr lang="en-ZW" dirty="0"/>
          </a:p>
          <a:p>
            <a:pPr algn="just"/>
            <a:r>
              <a:rPr lang="en-US" dirty="0"/>
              <a:t>The University of Zimbabwe is ready to walk this journey with you. It is committed to partnering with national and regional legislatures to </a:t>
            </a:r>
            <a:r>
              <a:rPr lang="en-US" b="1" i="1" dirty="0">
                <a:solidFill>
                  <a:srgbClr val="FF0000"/>
                </a:solidFill>
              </a:rPr>
              <a:t>build AI-enabled parliaments that remain people-anchored, law-governed and future-ready</a:t>
            </a:r>
            <a:r>
              <a:rPr lang="en-US" b="1" i="1" dirty="0"/>
              <a:t>.</a:t>
            </a:r>
            <a:endParaRPr lang="en-ZW" dirty="0"/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27085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3EDFC8-C624-4831-9707-52466FE8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Why harness AI into </a:t>
            </a:r>
            <a:r>
              <a:rPr lang="en-US" b="1" i="1" dirty="0" smtClean="0"/>
              <a:t>(which) </a:t>
            </a:r>
            <a:r>
              <a:rPr lang="en-US" b="1" dirty="0" smtClean="0"/>
              <a:t>Parliamentary Processes?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35CC89-58F9-4DB2-BAAB-C41948DC3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4824"/>
            <a:ext cx="10972800" cy="5083176"/>
          </a:xfrm>
        </p:spPr>
        <p:txBody>
          <a:bodyPr>
            <a:normAutofit fontScale="92500" lnSpcReduction="10000"/>
          </a:bodyPr>
          <a:lstStyle/>
          <a:p>
            <a:pPr marL="11906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ZW" b="1" dirty="0" smtClean="0"/>
              <a:t>1</a:t>
            </a:r>
            <a:r>
              <a:rPr lang="en-ZW" b="1" dirty="0"/>
              <a:t>. </a:t>
            </a:r>
            <a:r>
              <a:rPr lang="en-ZW" b="1" dirty="0" smtClean="0">
                <a:solidFill>
                  <a:srgbClr val="FF0000"/>
                </a:solidFill>
              </a:rPr>
              <a:t>Enhanced Legislative </a:t>
            </a:r>
            <a:r>
              <a:rPr lang="en-ZW" b="1" dirty="0">
                <a:solidFill>
                  <a:srgbClr val="FF0000"/>
                </a:solidFill>
              </a:rPr>
              <a:t>Drafting</a:t>
            </a:r>
            <a:endParaRPr lang="en-ZW" dirty="0">
              <a:solidFill>
                <a:srgbClr val="FF0000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AI tools can assist in </a:t>
            </a:r>
            <a:r>
              <a:rPr lang="en-ZW" dirty="0" smtClean="0"/>
              <a:t>faster drafting of bills</a:t>
            </a:r>
            <a:r>
              <a:rPr lang="en-ZW" dirty="0"/>
              <a:t>, </a:t>
            </a:r>
            <a:r>
              <a:rPr lang="en-ZW" dirty="0" smtClean="0"/>
              <a:t>model laws, checking </a:t>
            </a:r>
            <a:r>
              <a:rPr lang="en-ZW" dirty="0"/>
              <a:t>for consistency, legal conflicts, or outdated references.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Improves productivity and reduces human error in legal text generation.</a:t>
            </a:r>
          </a:p>
          <a:p>
            <a:pPr marL="11906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ZW" b="1" dirty="0"/>
              <a:t>2. </a:t>
            </a:r>
            <a:r>
              <a:rPr lang="en-ZW" b="1" dirty="0">
                <a:solidFill>
                  <a:srgbClr val="FF0000"/>
                </a:solidFill>
              </a:rPr>
              <a:t>Enhanced Research and Analysis</a:t>
            </a:r>
            <a:endParaRPr lang="en-ZW" dirty="0">
              <a:solidFill>
                <a:srgbClr val="FF0000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AI-powered legal research tools can quickly analyze large datasets—legislation, </a:t>
            </a:r>
            <a:r>
              <a:rPr lang="en-ZW" dirty="0" smtClean="0"/>
              <a:t>analyse court </a:t>
            </a:r>
            <a:r>
              <a:rPr lang="en-ZW" dirty="0"/>
              <a:t>decisions, policy documents—supporting better-informed decisions.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This enables </a:t>
            </a:r>
            <a:r>
              <a:rPr lang="en-ZW" dirty="0"/>
              <a:t>real-time impact analysis of proposed laws.</a:t>
            </a:r>
          </a:p>
        </p:txBody>
      </p:sp>
    </p:spTree>
    <p:extLst>
      <p:ext uri="{BB962C8B-B14F-4D97-AF65-F5344CB8AC3E}">
        <p14:creationId xmlns:p14="http://schemas.microsoft.com/office/powerpoint/2010/main" val="10055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0061BE-F9F4-FC46-A564-07D96186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W" sz="4800" dirty="0" smtClean="0"/>
              <a:t>Why harness …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8F33FE-D8BD-98A7-C0CA-810E4A9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906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ZW" b="1" dirty="0"/>
              <a:t>3. </a:t>
            </a:r>
            <a:r>
              <a:rPr lang="en-ZW" b="1" dirty="0" smtClean="0">
                <a:solidFill>
                  <a:srgbClr val="FF0000"/>
                </a:solidFill>
              </a:rPr>
              <a:t>Enhances </a:t>
            </a:r>
            <a:r>
              <a:rPr lang="en-ZW" b="1" dirty="0">
                <a:solidFill>
                  <a:srgbClr val="FF0000"/>
                </a:solidFill>
              </a:rPr>
              <a:t>Public Engagement</a:t>
            </a:r>
            <a:endParaRPr lang="en-ZW" dirty="0">
              <a:solidFill>
                <a:srgbClr val="FF0000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Tools such as </a:t>
            </a:r>
            <a:r>
              <a:rPr lang="en-ZW" dirty="0"/>
              <a:t>n</a:t>
            </a:r>
            <a:r>
              <a:rPr lang="en-ZW" dirty="0" smtClean="0"/>
              <a:t>atural </a:t>
            </a:r>
            <a:r>
              <a:rPr lang="en-ZW" dirty="0"/>
              <a:t>language processing (NLP) and AI chatbots can summarize complex bills and enable citizens to provide feedback.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Generally makes </a:t>
            </a:r>
            <a:r>
              <a:rPr lang="en-ZW" dirty="0"/>
              <a:t>parliamentary processes more accessible and inclusive.</a:t>
            </a:r>
          </a:p>
          <a:p>
            <a:pPr marL="11906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ZW" b="1" dirty="0"/>
              <a:t>4. </a:t>
            </a:r>
            <a:r>
              <a:rPr lang="en-ZW" b="1" dirty="0" smtClean="0">
                <a:solidFill>
                  <a:srgbClr val="FF0000"/>
                </a:solidFill>
              </a:rPr>
              <a:t>Enhances </a:t>
            </a:r>
            <a:r>
              <a:rPr lang="en-ZW" b="1" dirty="0">
                <a:solidFill>
                  <a:srgbClr val="FF0000"/>
                </a:solidFill>
              </a:rPr>
              <a:t>Oversight and Monitoring</a:t>
            </a:r>
            <a:endParaRPr lang="en-ZW" dirty="0">
              <a:solidFill>
                <a:srgbClr val="FF0000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The tools may trace patterns </a:t>
            </a:r>
            <a:r>
              <a:rPr lang="en-ZW" dirty="0"/>
              <a:t>in </a:t>
            </a:r>
            <a:r>
              <a:rPr lang="en-ZW" dirty="0" smtClean="0"/>
              <a:t>government behaviour such as  </a:t>
            </a:r>
            <a:r>
              <a:rPr lang="en-ZW" dirty="0"/>
              <a:t>spending, implementation of laws, or administrative decisions—enhancing </a:t>
            </a:r>
            <a:r>
              <a:rPr lang="en-ZW" dirty="0" smtClean="0"/>
              <a:t>accountability of decision-makers. </a:t>
            </a:r>
            <a:endParaRPr lang="en-ZW" dirty="0"/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Enables proactive parliamentary oversight through predictive </a:t>
            </a:r>
            <a:r>
              <a:rPr lang="en-ZW" dirty="0" smtClean="0"/>
              <a:t>analytics and real-time updates.</a:t>
            </a:r>
            <a:endParaRPr lang="en-ZW" dirty="0"/>
          </a:p>
          <a:p>
            <a:pPr algn="just"/>
            <a:endParaRPr lang="en-US" sz="3200" dirty="0"/>
          </a:p>
          <a:p>
            <a:pPr algn="just"/>
            <a:endParaRPr lang="en-US" sz="3200" dirty="0"/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3420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79FBE-AB5C-F073-D2B7-DB8CBE7D9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7" y="-165253"/>
            <a:ext cx="10972800" cy="1940077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Why harness …</a:t>
            </a:r>
            <a:endParaRPr lang="en-ZW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2B111A-FE9D-E519-E052-DA094A963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16935"/>
            <a:ext cx="10972800" cy="4483865"/>
          </a:xfrm>
        </p:spPr>
        <p:txBody>
          <a:bodyPr>
            <a:normAutofit fontScale="62500" lnSpcReduction="20000"/>
          </a:bodyPr>
          <a:lstStyle/>
          <a:p>
            <a:pPr marL="119062" indent="0" algn="just">
              <a:buNone/>
            </a:pPr>
            <a:r>
              <a:rPr lang="en-ZW" b="1" dirty="0"/>
              <a:t>5. </a:t>
            </a:r>
            <a:r>
              <a:rPr lang="en-ZW" b="1" dirty="0" smtClean="0">
                <a:solidFill>
                  <a:srgbClr val="FF0000"/>
                </a:solidFill>
              </a:rPr>
              <a:t>Enhances Cost </a:t>
            </a:r>
            <a:r>
              <a:rPr lang="en-ZW" b="1" dirty="0">
                <a:solidFill>
                  <a:srgbClr val="FF0000"/>
                </a:solidFill>
              </a:rPr>
              <a:t>and Time Efficiency</a:t>
            </a:r>
            <a:endParaRPr lang="en-ZW" dirty="0">
              <a:solidFill>
                <a:srgbClr val="FF0000"/>
              </a:solidFill>
            </a:endParaRPr>
          </a:p>
          <a:p>
            <a:pPr lvl="0" algn="just"/>
            <a:r>
              <a:rPr lang="en-ZW" dirty="0"/>
              <a:t>Automation of routine tasks (e.g., document indexing, legislative tracking) reduces administrative burdens.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Creates time for </a:t>
            </a:r>
            <a:r>
              <a:rPr lang="en-ZW" dirty="0"/>
              <a:t>more strategic </a:t>
            </a:r>
            <a:r>
              <a:rPr lang="en-ZW" dirty="0" smtClean="0"/>
              <a:t>legislative, policy and other urgent work</a:t>
            </a:r>
            <a:r>
              <a:rPr lang="en-ZW" dirty="0"/>
              <a:t>.</a:t>
            </a:r>
          </a:p>
          <a:p>
            <a:pPr marL="11906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ZW" b="1" dirty="0"/>
              <a:t>6. </a:t>
            </a:r>
            <a:r>
              <a:rPr lang="en-ZW" b="1" dirty="0" smtClean="0">
                <a:solidFill>
                  <a:srgbClr val="FF0000"/>
                </a:solidFill>
              </a:rPr>
              <a:t>Enhances Comparative Benchmarking</a:t>
            </a:r>
            <a:endParaRPr lang="en-ZW" dirty="0">
              <a:solidFill>
                <a:srgbClr val="FF0000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AI </a:t>
            </a:r>
            <a:r>
              <a:rPr lang="en-ZW" dirty="0" smtClean="0"/>
              <a:t>legal tools can </a:t>
            </a:r>
            <a:r>
              <a:rPr lang="en-ZW" dirty="0"/>
              <a:t>help compare </a:t>
            </a:r>
            <a:r>
              <a:rPr lang="en-ZW" dirty="0" smtClean="0"/>
              <a:t>legislative, institutional and jurisprudential experiences between systems </a:t>
            </a:r>
            <a:r>
              <a:rPr lang="en-ZW" dirty="0"/>
              <a:t>across countries to inform </a:t>
            </a:r>
            <a:r>
              <a:rPr lang="en-ZW" dirty="0" smtClean="0"/>
              <a:t>harmonization/fragmentation </a:t>
            </a:r>
            <a:r>
              <a:rPr lang="en-ZW" dirty="0"/>
              <a:t>or </a:t>
            </a:r>
            <a:r>
              <a:rPr lang="en-ZW" dirty="0" smtClean="0"/>
              <a:t>law reform </a:t>
            </a:r>
            <a:r>
              <a:rPr lang="en-ZW" dirty="0"/>
              <a:t>efforts.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This facilitates </a:t>
            </a:r>
            <a:r>
              <a:rPr lang="en-ZW" dirty="0"/>
              <a:t>learning from global legislative best </a:t>
            </a:r>
            <a:r>
              <a:rPr lang="en-ZW" dirty="0" smtClean="0"/>
              <a:t>practices, although human oversight remains key.</a:t>
            </a:r>
            <a:endParaRPr lang="en-ZW" dirty="0"/>
          </a:p>
          <a:p>
            <a:pPr marL="11906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ZW" b="1" dirty="0"/>
              <a:t>7. </a:t>
            </a:r>
            <a:r>
              <a:rPr lang="en-ZW" b="1" dirty="0" smtClean="0">
                <a:solidFill>
                  <a:srgbClr val="FF0000"/>
                </a:solidFill>
              </a:rPr>
              <a:t>Enhances Evidence-Based Law-making</a:t>
            </a:r>
            <a:endParaRPr lang="en-ZW" dirty="0">
              <a:solidFill>
                <a:srgbClr val="FF0000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ZW" dirty="0" smtClean="0"/>
              <a:t>When fully developed to its context, AI </a:t>
            </a:r>
            <a:r>
              <a:rPr lang="en-ZW" dirty="0"/>
              <a:t>can analyze social, economic, and legal data to help lawmakers understand the </a:t>
            </a:r>
            <a:r>
              <a:rPr lang="en-ZW" dirty="0" smtClean="0"/>
              <a:t>potential </a:t>
            </a:r>
            <a:r>
              <a:rPr lang="en-ZW" dirty="0"/>
              <a:t>consequences of legislation</a:t>
            </a:r>
            <a:r>
              <a:rPr lang="en-ZW" dirty="0" smtClean="0"/>
              <a:t>. </a:t>
            </a:r>
            <a:endParaRPr lang="en-ZW" dirty="0"/>
          </a:p>
          <a:p>
            <a:pPr lvl="0" algn="just"/>
            <a:r>
              <a:rPr lang="en-ZW" dirty="0"/>
              <a:t>Encourages fact-based, data-driven legislative initiatives.</a:t>
            </a:r>
          </a:p>
          <a:p>
            <a:pPr algn="just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0848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661ABE-25FE-FFD5-C78D-9D6EC9D5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is already happening around the world?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1EBB77-F684-B32E-7F2D-C7F112C73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en-US" sz="5100" dirty="0"/>
              <a:t>Around the world, Parliaments are already using AI—and the results are transformative. </a:t>
            </a:r>
          </a:p>
          <a:p>
            <a:pPr algn="just"/>
            <a:r>
              <a:rPr lang="en-US" sz="5100" b="1" i="1" dirty="0">
                <a:solidFill>
                  <a:srgbClr val="FF0000"/>
                </a:solidFill>
              </a:rPr>
              <a:t>Kenya’s Judiciary</a:t>
            </a:r>
            <a:r>
              <a:rPr lang="en-US" sz="5100" b="1" dirty="0">
                <a:solidFill>
                  <a:srgbClr val="FF0000"/>
                </a:solidFill>
              </a:rPr>
              <a:t> </a:t>
            </a:r>
            <a:r>
              <a:rPr lang="en-US" sz="5100" dirty="0"/>
              <a:t>is using </a:t>
            </a:r>
            <a:r>
              <a:rPr lang="en-US" sz="5100" i="1" dirty="0"/>
              <a:t>speech-to-text AI</a:t>
            </a:r>
            <a:r>
              <a:rPr lang="en-US" sz="5100" dirty="0"/>
              <a:t> to transcribe court proceedings, saving time and backlog. This technology can be used to capture Parliamentary proceedings. </a:t>
            </a:r>
            <a:endParaRPr lang="en-ZW" sz="5100" dirty="0"/>
          </a:p>
          <a:p>
            <a:pPr algn="just"/>
            <a:r>
              <a:rPr lang="en-US" sz="5100" b="1" i="1" dirty="0">
                <a:solidFill>
                  <a:srgbClr val="FF0000"/>
                </a:solidFill>
              </a:rPr>
              <a:t>Brazil’s Congress</a:t>
            </a:r>
            <a:r>
              <a:rPr lang="en-US" sz="5100" dirty="0"/>
              <a:t>’</a:t>
            </a:r>
            <a:r>
              <a:rPr lang="en-US" sz="5100" b="1" dirty="0"/>
              <a:t> </a:t>
            </a:r>
            <a:r>
              <a:rPr lang="en-US" sz="5100" dirty="0"/>
              <a:t>AI tool </a:t>
            </a:r>
            <a:r>
              <a:rPr lang="en-US" sz="5100" i="1" dirty="0"/>
              <a:t>‘Ulysses’</a:t>
            </a:r>
            <a:r>
              <a:rPr lang="en-US" sz="5100" dirty="0"/>
              <a:t> scans proposed bills and </a:t>
            </a:r>
            <a:r>
              <a:rPr lang="en-US" sz="5100" i="1" dirty="0"/>
              <a:t>alerts MPs to duplicate or unconstitutional clauses. </a:t>
            </a:r>
          </a:p>
          <a:p>
            <a:pPr algn="just"/>
            <a:r>
              <a:rPr lang="en-US" sz="5100" b="1" i="1" dirty="0">
                <a:solidFill>
                  <a:srgbClr val="FF0000"/>
                </a:solidFill>
              </a:rPr>
              <a:t>Estonia’s e-Government</a:t>
            </a:r>
            <a:r>
              <a:rPr lang="en-US" sz="5100" b="1" dirty="0">
                <a:solidFill>
                  <a:srgbClr val="FF0000"/>
                </a:solidFill>
              </a:rPr>
              <a:t> </a:t>
            </a:r>
            <a:r>
              <a:rPr lang="en-US" sz="5100" dirty="0"/>
              <a:t>uses AI to automate legal compliance checks in </a:t>
            </a:r>
            <a:r>
              <a:rPr lang="en-US" sz="5100" i="1" dirty="0"/>
              <a:t>minutes</a:t>
            </a:r>
            <a:r>
              <a:rPr lang="en-US" sz="5100" dirty="0"/>
              <a:t>. </a:t>
            </a:r>
          </a:p>
          <a:p>
            <a:pPr algn="just"/>
            <a:r>
              <a:rPr lang="en-US" sz="5100" dirty="0"/>
              <a:t>In </a:t>
            </a:r>
            <a:r>
              <a:rPr lang="en-US" sz="5100" b="1" i="1" dirty="0">
                <a:solidFill>
                  <a:srgbClr val="FF0000"/>
                </a:solidFill>
              </a:rPr>
              <a:t>South Africa’s Parliament</a:t>
            </a:r>
            <a:r>
              <a:rPr lang="en-US" sz="5100" i="1" dirty="0"/>
              <a:t>,</a:t>
            </a:r>
            <a:r>
              <a:rPr lang="en-US" sz="5100" dirty="0"/>
              <a:t> trials underway for </a:t>
            </a:r>
            <a:r>
              <a:rPr lang="en-US" sz="5100" i="1" dirty="0"/>
              <a:t>machine learning models</a:t>
            </a:r>
            <a:r>
              <a:rPr lang="en-US" sz="5100" dirty="0"/>
              <a:t> that sort thousands of submissions received during public consultations. </a:t>
            </a:r>
          </a:p>
          <a:p>
            <a:pPr algn="just"/>
            <a:r>
              <a:rPr lang="en-US" sz="5100" b="1" i="1" dirty="0">
                <a:solidFill>
                  <a:srgbClr val="FF0000"/>
                </a:solidFill>
              </a:rPr>
              <a:t>Canada’s Legislative Drafters</a:t>
            </a:r>
            <a:r>
              <a:rPr lang="en-US" sz="5100" dirty="0"/>
              <a:t> use a </a:t>
            </a:r>
            <a:r>
              <a:rPr lang="en-US" sz="5100" i="1" dirty="0"/>
              <a:t>Legaltech</a:t>
            </a:r>
            <a:r>
              <a:rPr lang="en-US" sz="5100" dirty="0"/>
              <a:t> platform that </a:t>
            </a:r>
            <a:r>
              <a:rPr lang="en-US" sz="5100" i="1" dirty="0"/>
              <a:t>suggests wording</a:t>
            </a:r>
            <a:r>
              <a:rPr lang="en-US" sz="5100" dirty="0"/>
              <a:t> based on past laws, improving consistency and clarity. </a:t>
            </a:r>
          </a:p>
          <a:p>
            <a:pPr algn="just"/>
            <a:r>
              <a:rPr lang="en-US" sz="5100" b="1" dirty="0">
                <a:solidFill>
                  <a:srgbClr val="FF0000"/>
                </a:solidFill>
              </a:rPr>
              <a:t>These technologies are not flawless—but used wisely, they amplify rather than undermine parliamentary sovereignty.</a:t>
            </a:r>
            <a:endParaRPr lang="en-ZW" sz="5100" b="1" dirty="0">
              <a:solidFill>
                <a:srgbClr val="FF0000"/>
              </a:solidFill>
            </a:endParaRPr>
          </a:p>
          <a:p>
            <a:pPr algn="just"/>
            <a:endParaRPr lang="en-ZW" dirty="0"/>
          </a:p>
          <a:p>
            <a:pPr algn="just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9957952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839BCB-2811-00CC-7C51-8E4EEA7F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W" dirty="0"/>
              <a:t>AI Regulation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0E8AB2-AEE5-E770-69DD-A9281BA36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Its necessary to address potential risks and </a:t>
            </a:r>
            <a:r>
              <a:rPr lang="en-US" b="1" dirty="0">
                <a:solidFill>
                  <a:srgbClr val="FF0000"/>
                </a:solidFill>
              </a:rPr>
              <a:t>ensure its responsible development and deployment</a:t>
            </a:r>
            <a:r>
              <a:rPr lang="en-US" dirty="0"/>
              <a:t>. </a:t>
            </a:r>
          </a:p>
          <a:p>
            <a:pPr algn="just"/>
            <a:r>
              <a:rPr lang="en-US" dirty="0"/>
              <a:t>Without regulation to enforce accountability, </a:t>
            </a:r>
            <a:r>
              <a:rPr lang="en-US" b="1" dirty="0">
                <a:solidFill>
                  <a:srgbClr val="FF0000"/>
                </a:solidFill>
              </a:rPr>
              <a:t>AI systems could pose dangers to human life, privacy, and ethical standards. </a:t>
            </a:r>
          </a:p>
          <a:p>
            <a:pPr algn="just"/>
            <a:r>
              <a:rPr lang="en-US" dirty="0"/>
              <a:t>Furthermore, unregulated AI can </a:t>
            </a:r>
            <a:r>
              <a:rPr lang="en-US" b="1" dirty="0">
                <a:solidFill>
                  <a:srgbClr val="FF0000"/>
                </a:solidFill>
              </a:rPr>
              <a:t>erode public trust, create security vulnerabilities</a:t>
            </a:r>
            <a:r>
              <a:rPr lang="en-US" dirty="0"/>
              <a:t>, and potentially lead to unintended consequences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 Technology should </a:t>
            </a:r>
            <a:r>
              <a:rPr lang="en-US" i="1" dirty="0"/>
              <a:t>serve democracy—not weaken it. </a:t>
            </a:r>
          </a:p>
          <a:p>
            <a:pPr algn="just"/>
            <a:r>
              <a:rPr lang="en-US" dirty="0"/>
              <a:t>As Parliament integrates AI and Legal Technology, several </a:t>
            </a:r>
            <a:r>
              <a:rPr lang="en-US" b="1" i="1" dirty="0">
                <a:solidFill>
                  <a:srgbClr val="FF0000"/>
                </a:solidFill>
              </a:rPr>
              <a:t>foundational legal and ethical questions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arise that go beyond operational efficiency and </a:t>
            </a:r>
            <a:r>
              <a:rPr lang="en-US" b="1" dirty="0">
                <a:solidFill>
                  <a:srgbClr val="FF0000"/>
                </a:solidFill>
              </a:rPr>
              <a:t>enter the realm of </a:t>
            </a:r>
            <a:r>
              <a:rPr lang="en-US" b="1" i="1" dirty="0">
                <a:solidFill>
                  <a:srgbClr val="FF0000"/>
                </a:solidFill>
              </a:rPr>
              <a:t>democratic integrity</a:t>
            </a:r>
            <a:r>
              <a:rPr lang="en-US" dirty="0"/>
              <a:t>.</a:t>
            </a:r>
          </a:p>
          <a:p>
            <a:pPr algn="just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3669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54E289-A4C7-4BE7-AC9A-757EC887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 it all rosy?: Mischief that comes with harnessing AI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E6345-4ED2-4BE3-AA6D-8EFF79959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4825"/>
            <a:ext cx="10972800" cy="5083175"/>
          </a:xfrm>
        </p:spPr>
        <p:txBody>
          <a:bodyPr>
            <a:noAutofit/>
          </a:bodyPr>
          <a:lstStyle/>
          <a:p>
            <a:pPr marL="633412" indent="-514350" algn="ctr">
              <a:buFont typeface="+mj-lt"/>
              <a:buAutoNum type="arabicPeriod"/>
            </a:pPr>
            <a:r>
              <a:rPr lang="en-ZW" b="1" dirty="0" smtClean="0"/>
              <a:t>Accountability </a:t>
            </a:r>
          </a:p>
          <a:p>
            <a:pPr marL="633412" indent="-514350" algn="ctr">
              <a:buFont typeface="+mj-lt"/>
              <a:buAutoNum type="arabicPeriod"/>
            </a:pPr>
            <a:r>
              <a:rPr lang="en-ZW" b="1" dirty="0" smtClean="0"/>
              <a:t>Transparency </a:t>
            </a:r>
            <a:r>
              <a:rPr lang="en-ZW" b="1" dirty="0"/>
              <a:t>and Explainability</a:t>
            </a:r>
            <a:endParaRPr lang="en-ZW" dirty="0"/>
          </a:p>
          <a:p>
            <a:pPr marL="633412" indent="-514350" algn="ctr">
              <a:buFont typeface="+mj-lt"/>
              <a:buAutoNum type="arabicPeriod"/>
            </a:pPr>
            <a:r>
              <a:rPr lang="en-ZW" b="1" dirty="0" smtClean="0"/>
              <a:t>Bias </a:t>
            </a:r>
            <a:r>
              <a:rPr lang="en-ZW" b="1" dirty="0"/>
              <a:t>and Fairness</a:t>
            </a:r>
            <a:endParaRPr lang="en-ZW" dirty="0"/>
          </a:p>
          <a:p>
            <a:pPr marL="633412" indent="-514350" algn="ctr">
              <a:buFont typeface="+mj-lt"/>
              <a:buAutoNum type="arabicPeriod"/>
            </a:pPr>
            <a:r>
              <a:rPr lang="en-ZW" b="1" dirty="0" smtClean="0"/>
              <a:t>Legal </a:t>
            </a:r>
            <a:r>
              <a:rPr lang="en-ZW" b="1" dirty="0"/>
              <a:t>and Ethical Uncertainty</a:t>
            </a:r>
            <a:endParaRPr lang="en-ZW" dirty="0"/>
          </a:p>
          <a:p>
            <a:pPr marL="633412" indent="-514350" algn="ctr">
              <a:buFont typeface="+mj-lt"/>
              <a:buAutoNum type="arabicPeriod"/>
            </a:pPr>
            <a:r>
              <a:rPr lang="en-ZW" b="1" dirty="0" smtClean="0"/>
              <a:t>Data </a:t>
            </a:r>
            <a:r>
              <a:rPr lang="en-ZW" b="1" dirty="0"/>
              <a:t>Privacy and Security</a:t>
            </a:r>
            <a:endParaRPr lang="en-ZW" dirty="0"/>
          </a:p>
          <a:p>
            <a:pPr marL="633412" indent="-514350" algn="ctr">
              <a:buFont typeface="+mj-lt"/>
              <a:buAutoNum type="arabicPeriod"/>
            </a:pPr>
            <a:r>
              <a:rPr lang="en-ZW" b="1" dirty="0" smtClean="0"/>
              <a:t>Institutional </a:t>
            </a:r>
            <a:r>
              <a:rPr lang="en-ZW" b="1" dirty="0"/>
              <a:t>Resistance and Capacity Gaps</a:t>
            </a:r>
            <a:endParaRPr lang="en-ZW" dirty="0"/>
          </a:p>
          <a:p>
            <a:pPr marL="633412" indent="-514350" algn="ctr">
              <a:buFont typeface="+mj-lt"/>
              <a:buAutoNum type="arabicPeriod"/>
            </a:pPr>
            <a:r>
              <a:rPr lang="en-ZW" b="1" dirty="0" smtClean="0"/>
              <a:t>Integration </a:t>
            </a:r>
            <a:r>
              <a:rPr lang="en-ZW" b="1" dirty="0"/>
              <a:t>with Legacy Systems</a:t>
            </a:r>
            <a:endParaRPr lang="en-ZW" dirty="0"/>
          </a:p>
          <a:p>
            <a:pPr marL="633412" indent="-514350" algn="ctr">
              <a:buFont typeface="+mj-lt"/>
              <a:buAutoNum type="arabicPeriod"/>
            </a:pPr>
            <a:r>
              <a:rPr lang="en-ZW" b="1" dirty="0" smtClean="0"/>
              <a:t>Procedural </a:t>
            </a:r>
            <a:r>
              <a:rPr lang="en-ZW" b="1" dirty="0"/>
              <a:t>and Constitutional Compliance</a:t>
            </a:r>
            <a:endParaRPr lang="en-ZW" dirty="0"/>
          </a:p>
          <a:p>
            <a:pPr algn="just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4754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54E289-A4C7-4BE7-AC9A-757EC887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Emerging trends in AI Regulation/control</a:t>
            </a:r>
            <a:r>
              <a:rPr lang="en-ZW" dirty="0"/>
              <a:t/>
            </a:r>
            <a:br>
              <a:rPr lang="en-ZW" dirty="0"/>
            </a:b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E6345-4ED2-4BE3-AA6D-8EFF79959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ZW" sz="2800" dirty="0"/>
              <a:t> </a:t>
            </a:r>
            <a:endParaRPr lang="en-ZW" dirty="0"/>
          </a:p>
        </p:txBody>
      </p:sp>
      <p:sp>
        <p:nvSpPr>
          <p:cNvPr id="5" name="AutoShape 4" descr="Global AI Regulations | now.digital | mind the ai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W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551709"/>
            <a:ext cx="10769600" cy="48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6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3091</TotalTime>
  <Words>1750</Words>
  <Application>Microsoft Office PowerPoint</Application>
  <PresentationFormat>Widescreen</PresentationFormat>
  <Paragraphs>149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Corbel</vt:lpstr>
      <vt:lpstr>Wingdings</vt:lpstr>
      <vt:lpstr>Wingdings 2</vt:lpstr>
      <vt:lpstr>Wingdings 3</vt:lpstr>
      <vt:lpstr>Module</vt:lpstr>
      <vt:lpstr>  Thinking “regulation” as SADC Parliaments harness Artificial Intelligence and legal technology for effective and efficient Parliamentary processes </vt:lpstr>
      <vt:lpstr>Introduction</vt:lpstr>
      <vt:lpstr>Why harness AI into (which) Parliamentary Processes?</vt:lpstr>
      <vt:lpstr>Why harness …</vt:lpstr>
      <vt:lpstr>Why harness …</vt:lpstr>
      <vt:lpstr>What is already happening around the world?</vt:lpstr>
      <vt:lpstr>AI Regulation  </vt:lpstr>
      <vt:lpstr>Is it all rosy?: Mischief that comes with harnessing AI</vt:lpstr>
      <vt:lpstr>Emerging trends in AI Regulation/control </vt:lpstr>
      <vt:lpstr>Data Protection: Southern African Development Community (SADC) Model Law (2013)</vt:lpstr>
      <vt:lpstr>The AU Strategy on AI</vt:lpstr>
      <vt:lpstr>Amendment and application of existing laws and frameworks</vt:lpstr>
      <vt:lpstr>The European Union: Leading with "Hard Law" (The AI Act)</vt:lpstr>
      <vt:lpstr> Council of Europe Framework Convention on AI and Human Rights (2024) </vt:lpstr>
      <vt:lpstr>The United States: A Principles-Based &amp; Sector-Specific Approach</vt:lpstr>
      <vt:lpstr>Brazil</vt:lpstr>
      <vt:lpstr>China: A Multi-Layered, Pragmatic &amp; Control-Oriented Framework</vt:lpstr>
      <vt:lpstr>Canada: A Principles-Based and Voluntary Approach (with legislative intent)</vt:lpstr>
      <vt:lpstr>Scope of Penalties</vt:lpstr>
      <vt:lpstr> Side-by-Side Global AI Regulations </vt:lpstr>
      <vt:lpstr>Key Lessons on Global AI Regulation</vt:lpstr>
      <vt:lpstr>The Future of Regulation </vt:lpstr>
      <vt:lpstr>What role can the University of Zimbabwe play? </vt:lpstr>
      <vt:lpstr>Conclusion: A smart Parliament is a strong Parliament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Writing (Legal Opinions)</dc:title>
  <dc:creator>Windows User</dc:creator>
  <cp:lastModifiedBy>Microsoft account</cp:lastModifiedBy>
  <cp:revision>101</cp:revision>
  <dcterms:created xsi:type="dcterms:W3CDTF">2020-12-14T17:47:47Z</dcterms:created>
  <dcterms:modified xsi:type="dcterms:W3CDTF">2025-05-31T18:57:55Z</dcterms:modified>
</cp:coreProperties>
</file>